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314" r:id="rId2"/>
    <p:sldId id="263" r:id="rId3"/>
    <p:sldId id="280" r:id="rId4"/>
    <p:sldId id="300" r:id="rId5"/>
    <p:sldId id="315" r:id="rId6"/>
    <p:sldId id="303" r:id="rId7"/>
    <p:sldId id="304" r:id="rId8"/>
    <p:sldId id="305" r:id="rId9"/>
    <p:sldId id="310" r:id="rId10"/>
    <p:sldId id="306" r:id="rId11"/>
    <p:sldId id="307" r:id="rId12"/>
    <p:sldId id="312" r:id="rId13"/>
    <p:sldId id="308" r:id="rId14"/>
    <p:sldId id="324" r:id="rId15"/>
    <p:sldId id="361" r:id="rId16"/>
    <p:sldId id="363" r:id="rId17"/>
    <p:sldId id="364" r:id="rId18"/>
    <p:sldId id="326" r:id="rId19"/>
    <p:sldId id="316" r:id="rId20"/>
    <p:sldId id="309" r:id="rId21"/>
    <p:sldId id="296" r:id="rId2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ier Carolin, BKD-AK-KF" initials="M035" lastIdx="1" clrIdx="0">
    <p:extLst>
      <p:ext uri="{19B8F6BF-5375-455C-9EA6-DF929625EA0E}">
        <p15:presenceInfo xmlns:p15="http://schemas.microsoft.com/office/powerpoint/2012/main" userId="Fedier Carolin, BKD-AK-KF" providerId="None"/>
      </p:ext>
    </p:extLst>
  </p:cmAuthor>
  <p:cmAuthor id="2" name="Andres Catherine, BKD-GS-FUF-ÜD" initials="M1BW" lastIdx="2" clrIdx="1">
    <p:extLst>
      <p:ext uri="{19B8F6BF-5375-455C-9EA6-DF929625EA0E}">
        <p15:presenceInfo xmlns:p15="http://schemas.microsoft.com/office/powerpoint/2012/main" userId="Andres Catherine, BKD-GS-FUF-ÜD" providerId="None"/>
      </p:ext>
    </p:extLst>
  </p:cmAuthor>
  <p:cmAuthor id="3" name="Van Beneden Anastassia, BKD-GS-FUF-ÜD" initials="MFLV" lastIdx="3" clrIdx="2">
    <p:extLst>
      <p:ext uri="{19B8F6BF-5375-455C-9EA6-DF929625EA0E}">
        <p15:presenceInfo xmlns:p15="http://schemas.microsoft.com/office/powerpoint/2012/main" userId="Van Beneden Anastassia, BKD-GS-FUF-ÜD" providerId="None"/>
      </p:ext>
    </p:extLst>
  </p:cmAuthor>
  <p:cmAuthor id="4" name="Josi Martina, BKD-AK-KF" initials="MTU3" lastIdx="1" clrIdx="3">
    <p:extLst>
      <p:ext uri="{19B8F6BF-5375-455C-9EA6-DF929625EA0E}">
        <p15:presenceInfo xmlns:p15="http://schemas.microsoft.com/office/powerpoint/2012/main" userId="Josi Martina, BKD-AK-K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4EE"/>
    <a:srgbClr val="3C505A"/>
    <a:srgbClr val="92D4EE"/>
    <a:srgbClr val="95D5EF"/>
    <a:srgbClr val="F08262"/>
    <a:srgbClr val="E1D2C6"/>
    <a:srgbClr val="C0E7F6"/>
    <a:srgbClr val="FF9966"/>
    <a:srgbClr val="FFFFFF"/>
    <a:srgbClr val="EA1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61" autoAdjust="0"/>
  </p:normalViewPr>
  <p:slideViewPr>
    <p:cSldViewPr showGuides="1">
      <p:cViewPr varScale="1">
        <p:scale>
          <a:sx n="79" d="100"/>
          <a:sy n="79" d="100"/>
        </p:scale>
        <p:origin x="821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8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29"/>
            <a:ext cx="4282476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29"/>
            <a:ext cx="1232669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29.08.2025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5733"/>
            <a:ext cx="4282476" cy="35969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5735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1352550"/>
            <a:ext cx="6035675" cy="339566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731762"/>
            <a:ext cx="2210808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731762"/>
            <a:ext cx="863510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5041490"/>
            <a:ext cx="5511501" cy="422124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286"/>
            <a:ext cx="2076877" cy="20161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29.08.2025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8975"/>
            <a:ext cx="3220500" cy="19492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6225" y="138113"/>
            <a:ext cx="5138738" cy="2890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276166" y="3307135"/>
            <a:ext cx="5511501" cy="4680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1400" b="0" dirty="0"/>
              <a:t>Gemeinsames Ziel siehe Quadrat. </a:t>
            </a:r>
          </a:p>
          <a:p>
            <a:pPr algn="l"/>
            <a:r>
              <a:rPr lang="de-CH" sz="1400" b="0" dirty="0"/>
              <a:t>«Kultur und Schule» verbindet Kulturanbietende mit den Schulen, informiert über Angebote und stellt Finanzierungen zur Verfügung</a:t>
            </a:r>
          </a:p>
          <a:p>
            <a:pPr algn="l"/>
            <a:r>
              <a:rPr lang="de-CH" sz="1400" b="0" dirty="0"/>
              <a:t>Ihr könnt bestehend </a:t>
            </a:r>
            <a:r>
              <a:rPr lang="de-CH" sz="1400" b="1" dirty="0"/>
              <a:t>Angebote</a:t>
            </a:r>
            <a:r>
              <a:rPr lang="de-CH" sz="1400" b="0" dirty="0"/>
              <a:t> von Kulturanbietende über uns finden und beantragen. </a:t>
            </a:r>
          </a:p>
          <a:p>
            <a:pPr algn="l"/>
            <a:r>
              <a:rPr lang="de-CH" sz="1400" b="1" dirty="0"/>
              <a:t>Kulturanbietende </a:t>
            </a:r>
            <a:r>
              <a:rPr lang="de-CH" sz="1400" b="0" dirty="0"/>
              <a:t>können sein</a:t>
            </a:r>
            <a:r>
              <a:rPr lang="de-CH" sz="1400" b="1" dirty="0"/>
              <a:t>: </a:t>
            </a:r>
            <a:r>
              <a:rPr lang="de-CH" sz="1400" dirty="0"/>
              <a:t>Kulturschaffende, Kulturelle Vereinigungen, Kulturinstitutionen</a:t>
            </a:r>
          </a:p>
          <a:p>
            <a:pPr algn="l"/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656D48-6366-4948-AB9E-092BF1C7F47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034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04825" y="4955245"/>
            <a:ext cx="5511501" cy="4221244"/>
          </a:xfrm>
        </p:spPr>
        <p:txBody>
          <a:bodyPr/>
          <a:lstStyle/>
          <a:p>
            <a:r>
              <a:rPr lang="de-CH" sz="1400" dirty="0"/>
              <a:t>Ihr könnt bei uns im </a:t>
            </a:r>
            <a:r>
              <a:rPr lang="de-CH" sz="1400" dirty="0" err="1"/>
              <a:t>Gesuchsportal</a:t>
            </a:r>
            <a:r>
              <a:rPr lang="de-CH" sz="1400" dirty="0"/>
              <a:t> jederzeit </a:t>
            </a:r>
            <a:r>
              <a:rPr lang="de-CH" sz="1400" b="1" dirty="0"/>
              <a:t>Kulturgutscheine und </a:t>
            </a:r>
            <a:r>
              <a:rPr lang="de-CH" sz="1400" b="1" dirty="0" err="1"/>
              <a:t>KidS</a:t>
            </a:r>
            <a:r>
              <a:rPr lang="de-CH" sz="1400" b="1" dirty="0"/>
              <a:t> </a:t>
            </a:r>
            <a:r>
              <a:rPr lang="de-CH" sz="1400" dirty="0"/>
              <a:t>beantragen. </a:t>
            </a:r>
          </a:p>
          <a:p>
            <a:r>
              <a:rPr lang="de-CH" sz="1400" dirty="0"/>
              <a:t>AP KG / </a:t>
            </a:r>
            <a:r>
              <a:rPr lang="de-CH" sz="1400" b="1" dirty="0" err="1"/>
              <a:t>KidS</a:t>
            </a:r>
            <a:r>
              <a:rPr lang="de-CH" sz="1400" b="1" dirty="0"/>
              <a:t> und Wettbewerb tête-à-tête</a:t>
            </a:r>
            <a:r>
              <a:rPr lang="de-CH" sz="1400" dirty="0"/>
              <a:t>, bei dem Schulen gemeinsam mit Kulturanbietenden ein </a:t>
            </a:r>
            <a:r>
              <a:rPr lang="de-CH" sz="1400" b="1" dirty="0"/>
              <a:t>Projekt entwickeln</a:t>
            </a:r>
            <a:r>
              <a:rPr lang="de-CH" sz="14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sz="1400" dirty="0" err="1"/>
              <a:t>Kulturagent.innen</a:t>
            </a:r>
            <a:r>
              <a:rPr lang="de-CH" sz="1400" dirty="0"/>
              <a:t> Phase II läuft seit 2024, wer sich für dieses Projekt interessiert: Die Website ist hier verlinkt.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450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126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Beispiele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81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8896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buFont typeface="Calibri" panose="020F0502020204030204" pitchFamily="34" charset="0"/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Schule Service Account und 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Passwort </a:t>
            </a:r>
            <a:r>
              <a:rPr lang="de-CH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parat</a:t>
            </a:r>
            <a:endParaRPr lang="de-CH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defTabSz="1327617">
              <a:lnSpc>
                <a:spcPct val="114000"/>
              </a:lnSpc>
              <a:spcAft>
                <a:spcPts val="871"/>
              </a:spcAft>
              <a:defRPr/>
            </a:pPr>
            <a:endParaRPr lang="de-CH" alt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B4FD4-DA22-4415-A9BE-2EF613F61C42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12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sz="1400" dirty="0"/>
              <a:t>Ihr erhaltet diese Folie dann per Mail und könnt in Ruhe alles ansehen, was euch interessiert.</a:t>
            </a:r>
          </a:p>
          <a:p>
            <a:endParaRPr lang="de-CH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B4FD4-DA22-4415-A9BE-2EF613F61C42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070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CD8-7FF1-4ED3-8276-926FEB01991B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B167-7135-43F3-AEAE-A730821D191A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CBD-DD5D-4F61-A35A-2BDD2301218D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B2EE-0AB2-4AEE-914F-EB9E33FEECB6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AD0E-3E40-4A4C-8A31-E1A9AB0C5623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B0DB-8B37-4DE6-B20E-758F84ADAD1D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091E-89C7-4DA0-88E9-E17602D8A5F2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/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2207683" y="1805637"/>
            <a:ext cx="9596968" cy="429248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Bildungs- und Kulturdirektion / Direction de l’instruction publique et de la culture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0390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/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2207683" y="1805637"/>
            <a:ext cx="9596968" cy="4292481"/>
          </a:xfrm>
        </p:spPr>
        <p:txBody>
          <a:bodyPr/>
          <a:lstStyle>
            <a:lvl1pPr>
              <a:defRPr/>
            </a:lvl1pPr>
            <a:lvl2pPr marL="431989" indent="-431989">
              <a:buFont typeface="+mj-lt"/>
              <a:buAutoNum type="arabicPeriod"/>
              <a:defRPr/>
            </a:lvl2pPr>
            <a:lvl3pPr marL="767981">
              <a:defRPr/>
            </a:lvl3pPr>
            <a:lvl4pPr marL="1103972">
              <a:defRPr/>
            </a:lvl4pPr>
            <a:lvl5pPr marL="1439964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Bildungs- und Kulturdirektion / Direction de l’instruction publique et de la culture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02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hel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Helle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E384C9-A36A-4C51-A757-4015A728520B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100963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dunk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Dunkle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19DDA5-21C2-4B1D-B299-BF7B0E6DE0FE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004AA-1953-4520-AF13-C3721611799D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065898A-FBA8-4654-9AF9-9F281D96F4A7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686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Blau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1184E5-31D6-4FE5-BFC7-A07FAEBFE075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6AF1407-9677-43B2-AA44-E4B34470B35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3334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0FF11-BE2C-4D33-A71B-8DA63E8A163E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ECD3B7A-3879-440E-876B-C4404EACC6D4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5316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44CA-0A33-40A7-B8DB-1E3475BC8352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08CE-F601-4561-962B-752A580B012A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25BFEB73-7DB0-4E1C-AD41-222EA41EE038}" type="datetime4">
              <a:rPr lang="de-CH" smtClean="0"/>
              <a:t>29. August 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8" r:id="rId3"/>
    <p:sldLayoutId id="2147483669" r:id="rId4"/>
    <p:sldLayoutId id="2147483671" r:id="rId5"/>
    <p:sldLayoutId id="2147483672" r:id="rId6"/>
    <p:sldLayoutId id="2147483668" r:id="rId7"/>
    <p:sldLayoutId id="2147483659" r:id="rId8"/>
    <p:sldLayoutId id="2147483673" r:id="rId9"/>
    <p:sldLayoutId id="2147483661" r:id="rId10"/>
    <p:sldLayoutId id="2147483674" r:id="rId11"/>
    <p:sldLayoutId id="2147483675" r:id="rId12"/>
    <p:sldLayoutId id="2147483665" r:id="rId13"/>
    <p:sldLayoutId id="2147483663" r:id="rId14"/>
    <p:sldLayoutId id="2147483664" r:id="rId15"/>
    <p:sldLayoutId id="2147483676" r:id="rId16"/>
    <p:sldLayoutId id="2147483677" r:id="rId17"/>
  </p:sldLayoutIdLst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2" Type="http://schemas.openxmlformats.org/officeDocument/2006/relationships/hyperlink" Target="https://kulturgesuche.be.ch/course/courseoverview.aspx#/public/course/list?languageId=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kids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projekte-tete-a-tete-fuer-schulen.html" TargetMode="External"/><Relationship Id="rId2" Type="http://schemas.openxmlformats.org/officeDocument/2006/relationships/hyperlink" Target="file:///C:\Users\M035\Downloads\Kulturf&#195;&#182;rderungKantonBernKulturvermittlungDefinitionKulturorte%20(2)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angebote-pret-a-participer-fuer-schulen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4" Type="http://schemas.openxmlformats.org/officeDocument/2006/relationships/hyperlink" Target="https://www.bee-flat.ch/vermittlung/musik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7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12" Type="http://schemas.openxmlformats.org/officeDocument/2006/relationships/hyperlink" Target="https://www.kultur.bkd.be.ch/de/start/themen/kulturfoerderung/kulturvermittlung/kultur-und-schul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kulturagent-innen.ch/de/info" TargetMode="External"/><Relationship Id="rId11" Type="http://schemas.openxmlformats.org/officeDocument/2006/relationships/hyperlink" Target="https://www.kultur.bkd.be.ch/fr/start/themen/kulturfoerderung/kulturvermittlung/kultur-und-schule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10" Type="http://schemas.openxmlformats.org/officeDocument/2006/relationships/hyperlink" Target="https://www.kulturagent-innen.ch/fr/info" TargetMode="External"/><Relationship Id="rId4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9" Type="http://schemas.openxmlformats.org/officeDocument/2006/relationships/hyperlink" Target="https://www.kultur.bkd.be.ch/fr/start/themen/kulturfoerderung/kulturvermittlung/kultur-und-schule/foerdermoeglichkeiten-und-angebote-fuer-schulen/kids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7" Type="http://schemas.openxmlformats.org/officeDocument/2006/relationships/hyperlink" Target="https://www.kultur.bkd.be.ch/fr/start/themen/kulturfoerderung/kulturvermittlung/netzwerk-initiativen-plattformen/kulturagent-innen-fuer-kreative-schule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5" Type="http://schemas.openxmlformats.org/officeDocument/2006/relationships/hyperlink" Target="https://www.kultur.bkd.be.ch/fr/start/themen/kulturfoerderung/kulturvermittlung/kultur-und-schule/foerdermoeglichkeiten-und-angebote-fuer-schulen/kids.html" TargetMode="External"/><Relationship Id="rId4" Type="http://schemas.openxmlformats.org/officeDocument/2006/relationships/hyperlink" Target="https://kulturgesuche.be.ch/course/courseoverview.aspx#/public/course/list?languageId=2" TargetMode="Externa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Lien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rgesuche.be.ch/LoginPageKTBE.aspx?ReturnUrl=%2fLoginPage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kulturgesuche.be.ch/LoginPageKTBE.aspx?ReturnUrl=/LoginPage.aspx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tur.bkd.be.ch/content/dam/kultur_bkd/dokumente-bilder/de/themen/kulturfoerderung/kulturvermittlung/Kulturf%C3%B6rderungKantonBernKulturvermittlungDefinitionKulturorte.pdf" TargetMode="External"/><Relationship Id="rId1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18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26" Type="http://schemas.openxmlformats.org/officeDocument/2006/relationships/hyperlink" Target="https://www.kultur.bkd.be.ch/content/dam/kultur_bkd/dokumente-bilder/fr/themen/kulturfoerderung/m%C3%A9diation-culturelle/Lexp%C3%A9rienceculturelle.pdf" TargetMode="External"/><Relationship Id="rId3" Type="http://schemas.openxmlformats.org/officeDocument/2006/relationships/hyperlink" Target="https://www.kultur.bkd.be.ch/de/start/themen/kulturfoerderung/kulturvermittlung/kultur-und-schule.html" TargetMode="External"/><Relationship Id="rId21" Type="http://schemas.openxmlformats.org/officeDocument/2006/relationships/hyperlink" Target="https://www.kultur.bkd.be.ch/fr/start/themen/kulturfoerderung/kulturvermittlung/kultur-und-schule/foerdermoeglichkeiten-und-angebote-fuer-schulen/kulturgutscheine/anleitung-wie-beantrage-ich-einen-kulturgutschein.html" TargetMode="External"/><Relationship Id="rId7" Type="http://schemas.openxmlformats.org/officeDocument/2006/relationships/hyperlink" Target="https://kulturgesuche.be.ch/course/courseoverview.aspx#/public/course/list?languageId=1" TargetMode="External"/><Relationship Id="rId12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projekte-tete-a-tete-fuer-schulen.html" TargetMode="External"/><Relationship Id="rId17" Type="http://schemas.openxmlformats.org/officeDocument/2006/relationships/hyperlink" Target="https://www.kultur.bkd.be.ch/fr/start/themen/kulturfoerderung/kulturvermittlung/kultur-und-schule/foerdermoeglichkeiten-und-angebote-fuer-schulen.html" TargetMode="External"/><Relationship Id="rId25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kultur.bkd.be.ch/fr/start/themen/kulturfoerderung/kulturvermittlung/kultur-und-schule/kulturverantwortliche-in-schulen-kvis.html" TargetMode="External"/><Relationship Id="rId20" Type="http://schemas.openxmlformats.org/officeDocument/2006/relationships/hyperlink" Target="https://www.kultur.bkd.be.ch/content/dam/kultur_bkd/dokumente-bilder/fr/themen/kulturfoerderung/m%C3%A9diation-culturelle/Kulturf%C3%B6rderungKantonBernKulturvermittlungDefinitionLieuxCulturels.pdf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11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angebote-pret-a-participer-fuer-schulen.html" TargetMode="External"/><Relationship Id="rId24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projekte-tete-a-tete-fuer-schulen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.html" TargetMode="External"/><Relationship Id="rId15" Type="http://schemas.openxmlformats.org/officeDocument/2006/relationships/hyperlink" Target="https://www.kultur.bkd.be.ch/fr/start/themen/kulturfoerderung/kulturvermittlung/kultur-und-schule.html" TargetMode="External"/><Relationship Id="rId2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angebote-pret-a-participer-fuer-schulen.html" TargetMode="External"/><Relationship Id="rId10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19" Type="http://schemas.openxmlformats.org/officeDocument/2006/relationships/hyperlink" Target="https://kulturgesuche.be.ch/course/courseoverview.aspx#/public/course/list?languageId=2" TargetMode="External"/><Relationship Id="rId4" Type="http://schemas.openxmlformats.org/officeDocument/2006/relationships/hyperlink" Target="https://www.kultur.bkd.be.ch/de/start/themen/kulturfoerderung/kulturvermittlung/kultur-und-schule/kulturverantwortliche-in-schulen-kvis.html" TargetMode="External"/><Relationship Id="rId9" Type="http://schemas.openxmlformats.org/officeDocument/2006/relationships/hyperlink" Target="https://www.kultur.bkd.be.ch/de/start/themen/kulturfoerderung/kulturvermittlung/kultur-und-schule/foerdermoeglichkeiten-und-angebote-fuer-schulen/kulturgutscheine/anleitung-wie-beantrage-ich-einen-kulturgutschein.html" TargetMode="External"/><Relationship Id="rId14" Type="http://schemas.openxmlformats.org/officeDocument/2006/relationships/hyperlink" Target="https://www.kultur.bkd.be.ch/content/dam/kultur_bkd/dokumente-bilder/de/themen/kulturfoerderung/kulturvermittlung/Kulturerleben.pdf" TargetMode="External"/><Relationship Id="rId22" Type="http://schemas.openxmlformats.org/officeDocument/2006/relationships/hyperlink" Target="https://www.kultur.bkd.be.ch/fr/start/themen/kulturfoerderung/kulturvermittlung/kultur-und-schule/foerdermoeglichkeiten-und-angebote-fuer-schulen/kid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kulturgesuche.be.ch/course/courseoverview.aspx#/public/course/list?languageId=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fr/start/aktuell/newsletter-amt-fuer-kultur/newsletter-amt-fuer-kultur.html" TargetMode="External"/><Relationship Id="rId5" Type="http://schemas.openxmlformats.org/officeDocument/2006/relationships/hyperlink" Target="https://www.education.bkd.be.ch/fr/start/abonnement.html" TargetMode="External"/><Relationship Id="rId4" Type="http://schemas.openxmlformats.org/officeDocument/2006/relationships/hyperlink" Target="https://www.bkd.be.ch/fr/start/news/bkd-newsletter/newsletter-education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el:+4131633831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ultur.bkd.be.ch/fr/start/themen/kulturfoerderung/kulturvermittlung.html" TargetMode="External"/><Relationship Id="rId4" Type="http://schemas.openxmlformats.org/officeDocument/2006/relationships/hyperlink" Target="mailto:kulturvermittlung@be.c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fr/start/themen/kulturfoerderung/kulturvermittlung/kultur-und-schule/kulturverantwortliche-in-schulen-kvi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s://www.kultur.bkd.be.ch/fr/start/themen/kulturfoerderung/kulturvermittlung/kultur-und-schule/foerdermoeglichkeiten-und-angebote-fuer-schulen/kid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ulturgesuche.be.ch/course/courseoverview.aspx#/public/course/list?languageId=1" TargetMode="External"/><Relationship Id="rId5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4" Type="http://schemas.openxmlformats.org/officeDocument/2006/relationships/hyperlink" Target="https://kulturgesuche.be.ch/course/courseoverview.aspx#/public/course/list?languageId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2603612" y="1052736"/>
            <a:ext cx="6984776" cy="451046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Information pour les responsables de la culture 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Nous vous faisons parvenir la présentation « Culture et école ».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Elle résume les objectifs de la formation culturelle ainsi que les offres et les possibilités de soutien de la médiation culturelle scolaire dans le canton de Berne.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Vous pouvez volontiers modifier les diapositives, par exemple pour votre intervention lors d'une conférence des </a:t>
            </a:r>
            <a:r>
              <a:rPr lang="fr-CH" altLang="de-DE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enseignant.e.s</a:t>
            </a:r>
            <a:r>
              <a:rPr lang="fr-CH" altLang="de-DE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Dans ce cas, nous vous prions toutefois de retirer le logo du canton.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N'hésitez pas à nous contacter pour toute question 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dirty="0"/>
              <a:t>Équipe de l’Unité Médiation culturelle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914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fr-CH" sz="3400" b="1" dirty="0"/>
              <a:t>Demander des contributions financières</a:t>
            </a:r>
            <a:br>
              <a:rPr lang="fr-CH" sz="3400" b="1" dirty="0"/>
            </a:br>
            <a:r>
              <a:rPr lang="fr-CH" sz="2400" b="1" i="1" dirty="0"/>
              <a:t>Bons culturels pour des projets ou des sorties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262" y="209495"/>
            <a:ext cx="321625" cy="108000"/>
          </a:xfrm>
        </p:spPr>
        <p:txBody>
          <a:bodyPr/>
          <a:lstStyle/>
          <a:p>
            <a:fld id="{442AD375-037F-43D0-B059-5172DA06796A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0320" y="2237058"/>
            <a:ext cx="788246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b="1" dirty="0"/>
              <a:t>Contributions jusqu’à CHF 800 par classe/groupe </a:t>
            </a:r>
            <a:r>
              <a:rPr lang="fr-CH" altLang="de-DE" dirty="0"/>
              <a:t>pour des </a:t>
            </a:r>
            <a:r>
              <a:rPr lang="fr-CH" altLang="de-DE" b="1" dirty="0"/>
              <a:t>projets</a:t>
            </a:r>
            <a:r>
              <a:rPr lang="fr-CH" altLang="de-DE" dirty="0"/>
              <a:t> à court ou moyen terme et pour des </a:t>
            </a:r>
            <a:r>
              <a:rPr lang="fr-CH" altLang="de-DE" b="1" dirty="0"/>
              <a:t>sorties</a:t>
            </a:r>
            <a:r>
              <a:rPr lang="fr-CH" altLang="de-DE" dirty="0"/>
              <a:t> culturelles. 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Il est possible de soumettre des demandes pour plusieurs classes/groupes – judicieux en cas de bons pour des projets : pour des projets jusqu’à environ 10 leçons.</a:t>
            </a:r>
            <a:endParaRPr lang="fr-CH" altLang="de-DE" sz="1000" b="1" dirty="0"/>
          </a:p>
          <a:p>
            <a:pPr>
              <a:spcAft>
                <a:spcPts val="600"/>
              </a:spcAft>
            </a:pPr>
            <a:r>
              <a:rPr lang="fr-CH" altLang="de-DE" dirty="0"/>
              <a:t>Demander des bons pour des projets ou des sorties : </a:t>
            </a:r>
            <a:br>
              <a:rPr lang="fr-CH" altLang="de-DE" dirty="0"/>
            </a:br>
            <a:r>
              <a:rPr lang="fr-CH" altLang="de-DE" dirty="0"/>
              <a:t>réserver une offre dans la </a:t>
            </a:r>
            <a:r>
              <a:rPr lang="fr-CH" dirty="0">
                <a:hlinkClick r:id="rId2"/>
              </a:rPr>
              <a:t>palette d’offres</a:t>
            </a:r>
            <a:r>
              <a:rPr lang="fr-CH" b="1" dirty="0"/>
              <a:t> ou </a:t>
            </a:r>
            <a:r>
              <a:rPr lang="fr-CH" dirty="0">
                <a:hlinkClick r:id="rId3"/>
              </a:rPr>
              <a:t>soumettre une proposition</a:t>
            </a:r>
            <a:endParaRPr lang="fr-CH" dirty="0"/>
          </a:p>
          <a:p>
            <a:pPr>
              <a:spcAft>
                <a:spcPts val="600"/>
              </a:spcAft>
            </a:pPr>
            <a:endParaRPr lang="fr-CH" altLang="de-DE" sz="1000" dirty="0"/>
          </a:p>
          <a:p>
            <a:pPr>
              <a:spcAft>
                <a:spcPts val="600"/>
              </a:spcAft>
            </a:pPr>
            <a:r>
              <a:rPr lang="fr-CH" altLang="de-DE" dirty="0"/>
              <a:t>Il est possible non seulement de recourir à des projets et sorties proposés dans la palette d’offres, mais aussi de proposer ses propres projets et sorties. </a:t>
            </a:r>
            <a:endParaRPr lang="fr-CH" altLang="de-DE" sz="1000" b="1" dirty="0"/>
          </a:p>
          <a:p>
            <a:pPr>
              <a:spcAft>
                <a:spcPts val="600"/>
              </a:spcAft>
            </a:pPr>
            <a:endParaRPr lang="fr-CH" altLang="de-DE" b="1" dirty="0"/>
          </a:p>
          <a:p>
            <a:pPr>
              <a:spcAft>
                <a:spcPts val="600"/>
              </a:spcAft>
            </a:pPr>
            <a:r>
              <a:rPr lang="fr-CH" altLang="de-DE" b="1" dirty="0"/>
              <a:t>Informations complémentaires :</a:t>
            </a:r>
          </a:p>
          <a:p>
            <a:pPr>
              <a:spcAft>
                <a:spcPts val="600"/>
              </a:spcAft>
            </a:pPr>
            <a:r>
              <a:rPr lang="fr-CH" dirty="0">
                <a:hlinkClick r:id="rId3"/>
              </a:rPr>
              <a:t>Bons culturels – bons pour un projet et pour une sortie</a:t>
            </a:r>
            <a:endParaRPr lang="fr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1988840"/>
            <a:ext cx="4536504" cy="453650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 rot="16200000">
            <a:off x="1453417" y="4255159"/>
            <a:ext cx="4176464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court-moyen terme</a:t>
            </a:r>
          </a:p>
        </p:txBody>
      </p:sp>
    </p:spTree>
    <p:extLst>
      <p:ext uri="{BB962C8B-B14F-4D97-AF65-F5344CB8AC3E}">
        <p14:creationId xmlns:p14="http://schemas.microsoft.com/office/powerpoint/2010/main" val="368122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17429" r="11111"/>
          <a:stretch/>
        </p:blipFill>
        <p:spPr>
          <a:xfrm>
            <a:off x="522512" y="2996952"/>
            <a:ext cx="2516897" cy="26561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fr-CH" sz="3400" b="1" dirty="0"/>
              <a:t>Demander des contributions financières</a:t>
            </a:r>
            <a:br>
              <a:rPr lang="fr-CH" sz="3400" b="1" dirty="0"/>
            </a:br>
            <a:r>
              <a:rPr lang="fr-CH" sz="2400" b="1" i="1" dirty="0" err="1"/>
              <a:t>Projécoles</a:t>
            </a:r>
            <a:endParaRPr lang="fr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0319" y="2067520"/>
            <a:ext cx="799790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b="1" dirty="0"/>
              <a:t>Contributions jusqu’à CHF 3000 (participation financière de la commune/de l’école requise) </a:t>
            </a:r>
            <a:r>
              <a:rPr lang="fr-CH" altLang="de-DE" dirty="0"/>
              <a:t>– pour des projets approfondis et participatifs à moyen terme. 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Il est possible de soumettre des demandes pour des projets impliquant une à deux classes/groupes – judicieux pour des projets comprenant environ 15 leçons ou plus.</a:t>
            </a:r>
            <a:endParaRPr lang="fr-CH" altLang="de-DE" sz="1000" dirty="0"/>
          </a:p>
          <a:p>
            <a:pPr>
              <a:spcAft>
                <a:spcPts val="600"/>
              </a:spcAft>
            </a:pPr>
            <a:r>
              <a:rPr lang="fr-CH" altLang="de-DE" dirty="0"/>
              <a:t>Des projets individuels sont réalisés.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Les enseignantes et enseignants peuvent se faire conseiller par l’Unité Médiation culturelle pour la planification du projet ou s’inspirer des projets proposés dans la palette d’offres.</a:t>
            </a:r>
          </a:p>
          <a:p>
            <a:pPr>
              <a:spcAft>
                <a:spcPts val="600"/>
              </a:spcAft>
            </a:pPr>
            <a:endParaRPr lang="fr-CH" altLang="de-DE" sz="1000" dirty="0"/>
          </a:p>
          <a:p>
            <a:pPr>
              <a:spcAft>
                <a:spcPts val="600"/>
              </a:spcAft>
            </a:pPr>
            <a:endParaRPr lang="fr-CH" altLang="de-DE" b="1" dirty="0"/>
          </a:p>
          <a:p>
            <a:pPr>
              <a:spcAft>
                <a:spcPts val="600"/>
              </a:spcAft>
            </a:pPr>
            <a:r>
              <a:rPr lang="fr-CH" altLang="de-DE" b="1" dirty="0"/>
              <a:t>Informations complémentaires :</a:t>
            </a:r>
          </a:p>
          <a:p>
            <a:pPr>
              <a:spcAft>
                <a:spcPts val="600"/>
              </a:spcAft>
            </a:pPr>
            <a:r>
              <a:rPr lang="fr-CH" dirty="0" err="1">
                <a:hlinkClick r:id="rId3"/>
              </a:rPr>
              <a:t>Projécoles</a:t>
            </a:r>
            <a:r>
              <a:rPr lang="fr-CH" dirty="0">
                <a:hlinkClick r:id="rId3"/>
              </a:rPr>
              <a:t> - projets culturels dans les écoles</a:t>
            </a:r>
            <a:endParaRPr lang="fr-CH" dirty="0"/>
          </a:p>
        </p:txBody>
      </p:sp>
      <p:sp>
        <p:nvSpPr>
          <p:cNvPr id="14" name="Rechteck 13"/>
          <p:cNvSpPr/>
          <p:nvPr/>
        </p:nvSpPr>
        <p:spPr>
          <a:xfrm rot="16200000">
            <a:off x="1391360" y="4111143"/>
            <a:ext cx="4176464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moyen terme</a:t>
            </a:r>
          </a:p>
        </p:txBody>
      </p:sp>
    </p:spTree>
    <p:extLst>
      <p:ext uri="{BB962C8B-B14F-4D97-AF65-F5344CB8AC3E}">
        <p14:creationId xmlns:p14="http://schemas.microsoft.com/office/powerpoint/2010/main" val="213848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214597"/>
            <a:ext cx="10800556" cy="735293"/>
          </a:xfrm>
        </p:spPr>
        <p:txBody>
          <a:bodyPr/>
          <a:lstStyle/>
          <a:p>
            <a:r>
              <a:rPr lang="fr-CH" sz="3400" b="1" dirty="0"/>
              <a:t>Recourir aux offres et projets culturels sélectionnés</a:t>
            </a:r>
            <a:br>
              <a:rPr lang="fr-CH" sz="3400" b="1" i="1" dirty="0"/>
            </a:br>
            <a:r>
              <a:rPr lang="fr-CH" sz="2400" b="1" i="1" dirty="0"/>
              <a:t>Concours tête-à-tête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95799" y="2096529"/>
            <a:ext cx="752242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b="1" dirty="0"/>
              <a:t>Contributions jusqu’à CHF 30 000 pour des projets innovants et participatifs de plusieurs mois. </a:t>
            </a:r>
            <a:r>
              <a:rPr lang="fr-CH" altLang="de-DE" dirty="0"/>
              <a:t>Les contributions sont versées aux actrices et acteurs culturels. Les écoles participent aux frais par une petite contribution. La soumission de projets/la participation à un projet n’est possible que sur concours.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Des projets individuels sont réalisés.</a:t>
            </a:r>
          </a:p>
          <a:p>
            <a:pPr>
              <a:spcAft>
                <a:spcPts val="600"/>
              </a:spcAft>
            </a:pPr>
            <a:r>
              <a:rPr lang="fr-CH" altLang="de-DE" dirty="0"/>
              <a:t>Les classes/écoles peuvent soumettre des idées de projets culturels </a:t>
            </a:r>
            <a:r>
              <a:rPr lang="fr-CH" altLang="de-DE" b="1" dirty="0"/>
              <a:t>en collaboration avec </a:t>
            </a:r>
            <a:r>
              <a:rPr lang="fr-CH" altLang="de-DE" dirty="0"/>
              <a:t>des actrices et acteurs culturels (p. ex. une coopération innovante à long terme avec une institution culturelle, etc.)</a:t>
            </a:r>
            <a:endParaRPr lang="fr-CH" dirty="0"/>
          </a:p>
          <a:p>
            <a:pPr marL="0" lvl="1">
              <a:defRPr/>
            </a:pPr>
            <a:r>
              <a:rPr lang="fr-CH" b="1" dirty="0"/>
              <a:t>ou</a:t>
            </a:r>
          </a:p>
          <a:p>
            <a:pPr marL="0" lvl="1">
              <a:defRPr/>
            </a:pPr>
            <a:r>
              <a:rPr lang="fr-CH" dirty="0"/>
              <a:t>se porter candidates pour participer à un projet donné.</a:t>
            </a:r>
            <a:endParaRPr lang="fr-CH" dirty="0">
              <a:hlinkClick r:id="rId2"/>
            </a:endParaRPr>
          </a:p>
          <a:p>
            <a:pPr>
              <a:spcAft>
                <a:spcPts val="600"/>
              </a:spcAft>
            </a:pPr>
            <a:endParaRPr lang="fr-CH" altLang="de-DE" sz="1000" b="1" dirty="0"/>
          </a:p>
          <a:p>
            <a:pPr>
              <a:spcAft>
                <a:spcPts val="600"/>
              </a:spcAft>
            </a:pPr>
            <a:r>
              <a:rPr lang="fr-CH" altLang="de-DE" b="1" dirty="0"/>
              <a:t>Informations complémentaires : </a:t>
            </a:r>
            <a:r>
              <a:rPr lang="fr-CH" dirty="0">
                <a:hlinkClick r:id="rId3"/>
              </a:rPr>
              <a:t>concours tête-à-tête</a:t>
            </a:r>
            <a:endParaRPr lang="fr-CH" altLang="de-DE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" y="1916832"/>
            <a:ext cx="4271608" cy="4271608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 rot="16200000">
            <a:off x="2271482" y="3852087"/>
            <a:ext cx="3690476" cy="361920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long terme</a:t>
            </a:r>
          </a:p>
        </p:txBody>
      </p:sp>
    </p:spTree>
    <p:extLst>
      <p:ext uri="{BB962C8B-B14F-4D97-AF65-F5344CB8AC3E}">
        <p14:creationId xmlns:p14="http://schemas.microsoft.com/office/powerpoint/2010/main" val="249160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" y="2096529"/>
            <a:ext cx="4306124" cy="430612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727848" y="2096529"/>
            <a:ext cx="7200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dirty="0"/>
              <a:t>Des actrices et acteurs culturels professionnels proposent aux écoles des offres de médiation à court, moyen ou long terme</a:t>
            </a:r>
            <a:r>
              <a:rPr lang="fr-CH" dirty="0"/>
              <a:t>. </a:t>
            </a:r>
          </a:p>
          <a:p>
            <a:pPr>
              <a:spcAft>
                <a:spcPts val="600"/>
              </a:spcAft>
            </a:pPr>
            <a:r>
              <a:rPr lang="fr-CH" dirty="0"/>
              <a:t>Les écoles peuvent se porter candidates pour participer aux projets mis au concours (p. ex. dans la lettre d’information </a:t>
            </a:r>
            <a:r>
              <a:rPr lang="fr-CH" dirty="0" err="1"/>
              <a:t>e-ducation</a:t>
            </a:r>
            <a:r>
              <a:rPr lang="fr-CH" dirty="0"/>
              <a:t>). </a:t>
            </a:r>
          </a:p>
          <a:p>
            <a:pPr>
              <a:spcAft>
                <a:spcPts val="600"/>
              </a:spcAft>
            </a:pPr>
            <a:endParaRPr lang="fr-CH" altLang="de-DE" sz="1000" dirty="0"/>
          </a:p>
          <a:p>
            <a:pPr>
              <a:spcAft>
                <a:spcPts val="600"/>
              </a:spcAft>
            </a:pPr>
            <a:r>
              <a:rPr lang="fr-CH" altLang="de-DE" dirty="0"/>
              <a:t>Il existe les offres suivantes :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CH" altLang="de-DE" b="1" dirty="0">
                <a:hlinkClick r:id="rId3"/>
              </a:rPr>
              <a:t>Offres culturelles prêt-à-participer </a:t>
            </a:r>
            <a:r>
              <a:rPr lang="fr-CH" altLang="de-DE" dirty="0"/>
              <a:t>: </a:t>
            </a:r>
          </a:p>
          <a:p>
            <a:pPr lvl="1">
              <a:spcAft>
                <a:spcPts val="600"/>
              </a:spcAft>
            </a:pPr>
            <a:r>
              <a:rPr lang="fr-CH" altLang="de-DE" dirty="0"/>
              <a:t>p. ex. </a:t>
            </a:r>
            <a:r>
              <a:rPr lang="fr-FR" altLang="de-DE" dirty="0" err="1">
                <a:hlinkClick r:id="rId4"/>
              </a:rPr>
              <a:t>bee</a:t>
            </a:r>
            <a:r>
              <a:rPr lang="fr-FR" altLang="de-DE" dirty="0">
                <a:hlinkClick r:id="rId4"/>
              </a:rPr>
              <a:t>-flat – concerts pour et dans les écoles</a:t>
            </a:r>
            <a:endParaRPr lang="fr-CH" altLang="de-DE" dirty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CH" altLang="de-DE" dirty="0"/>
              <a:t>MUS-E, </a:t>
            </a:r>
            <a:r>
              <a:rPr lang="fr-CH" altLang="de-DE" dirty="0" err="1"/>
              <a:t>Theaterlink</a:t>
            </a:r>
            <a:r>
              <a:rPr lang="fr-CH" altLang="de-DE" dirty="0"/>
              <a:t>, </a:t>
            </a:r>
            <a:r>
              <a:rPr lang="fr-CH" altLang="de-DE" dirty="0" err="1"/>
              <a:t>Roadmovie</a:t>
            </a:r>
            <a:r>
              <a:rPr lang="fr-CH" altLang="de-DE" dirty="0"/>
              <a:t>, </a:t>
            </a:r>
            <a:r>
              <a:rPr lang="fr-CH" altLang="de-DE" dirty="0" err="1"/>
              <a:t>Cinéculture</a:t>
            </a:r>
            <a:endParaRPr lang="fr-CH" altLang="de-DE" dirty="0"/>
          </a:p>
          <a:p>
            <a:pPr>
              <a:spcAft>
                <a:spcPts val="600"/>
              </a:spcAft>
            </a:pPr>
            <a:r>
              <a:rPr lang="fr-CH" dirty="0"/>
              <a:t>La participation financière des écoles varie d’une offre à l’autre.</a:t>
            </a:r>
            <a:endParaRPr lang="fr-CH" altLang="de-DE" dirty="0"/>
          </a:p>
          <a:p>
            <a:pPr>
              <a:spcAft>
                <a:spcPts val="600"/>
              </a:spcAft>
            </a:pPr>
            <a:endParaRPr lang="fr-CH" altLang="de-DE" sz="1000" dirty="0"/>
          </a:p>
          <a:p>
            <a:pPr>
              <a:spcAft>
                <a:spcPts val="600"/>
              </a:spcAft>
            </a:pPr>
            <a:r>
              <a:rPr lang="fr-CH" altLang="de-DE" b="1" dirty="0"/>
              <a:t>Informations complémentaires : </a:t>
            </a:r>
          </a:p>
          <a:p>
            <a:pPr>
              <a:spcAft>
                <a:spcPts val="600"/>
              </a:spcAft>
            </a:pPr>
            <a:r>
              <a:rPr lang="fr-CH" dirty="0">
                <a:hlinkClick r:id="rId5"/>
              </a:rPr>
              <a:t>Offres et projets sélectionnés pour les écoles</a:t>
            </a:r>
            <a:endParaRPr lang="fr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40060" y="1330021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Recourir aux offres et projets culturels sélectionnés</a:t>
            </a:r>
          </a:p>
        </p:txBody>
      </p:sp>
      <p:sp>
        <p:nvSpPr>
          <p:cNvPr id="7" name="Rechteck 6"/>
          <p:cNvSpPr/>
          <p:nvPr/>
        </p:nvSpPr>
        <p:spPr>
          <a:xfrm rot="16200000">
            <a:off x="2447406" y="4035034"/>
            <a:ext cx="4049485" cy="35269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court-moyen terme</a:t>
            </a:r>
          </a:p>
        </p:txBody>
      </p:sp>
    </p:spTree>
    <p:extLst>
      <p:ext uri="{BB962C8B-B14F-4D97-AF65-F5344CB8AC3E}">
        <p14:creationId xmlns:p14="http://schemas.microsoft.com/office/powerpoint/2010/main" val="104285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255042" y="2873612"/>
            <a:ext cx="4173775" cy="2250977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  <a:hlinkClick r:id="rId3"/>
              </a:rPr>
              <a:t>Ausgewählte Kulturangebote und -projekte für Schulen</a:t>
            </a:r>
            <a:r>
              <a:rPr lang="de-CH" sz="1600" dirty="0">
                <a:solidFill>
                  <a:schemeClr val="tx1"/>
                </a:solidFill>
              </a:rPr>
              <a:t>: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Theaterlink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Roadmovie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Kinokultur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MUS-E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Kulturangebote </a:t>
            </a:r>
            <a:r>
              <a:rPr lang="de-CH" sz="1600" dirty="0" err="1">
                <a:solidFill>
                  <a:schemeClr val="tx1"/>
                </a:solidFill>
              </a:rPr>
              <a:t>prêt</a:t>
            </a:r>
            <a:r>
              <a:rPr lang="de-CH" sz="1600" dirty="0">
                <a:solidFill>
                  <a:schemeClr val="tx1"/>
                </a:solidFill>
              </a:rPr>
              <a:t>-à-</a:t>
            </a:r>
            <a:r>
              <a:rPr lang="de-CH" sz="1600" dirty="0" err="1">
                <a:solidFill>
                  <a:schemeClr val="tx1"/>
                </a:solidFill>
              </a:rPr>
              <a:t>participer</a:t>
            </a:r>
            <a:endParaRPr lang="de-CH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Wettbewerb tête-à-tête </a:t>
            </a:r>
            <a:r>
              <a:rPr lang="de-CH" sz="1000" dirty="0">
                <a:solidFill>
                  <a:schemeClr val="tx1"/>
                </a:solidFill>
              </a:rPr>
              <a:t>(eigener Projektvorschlag)</a:t>
            </a:r>
          </a:p>
        </p:txBody>
      </p:sp>
      <p:sp>
        <p:nvSpPr>
          <p:cNvPr id="21" name="Rechteck 20"/>
          <p:cNvSpPr/>
          <p:nvPr/>
        </p:nvSpPr>
        <p:spPr>
          <a:xfrm>
            <a:off x="6261754" y="1914576"/>
            <a:ext cx="4173775" cy="833749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Kulturgutscheine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000" dirty="0">
                <a:solidFill>
                  <a:schemeClr val="tx1"/>
                </a:solidFill>
              </a:rPr>
              <a:t>(Angebote und eigener Projektvorschlag)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 err="1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KidS</a:t>
            </a:r>
            <a:r>
              <a:rPr lang="de-CH" sz="16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>
                <a:solidFill>
                  <a:schemeClr val="tx1"/>
                </a:solidFill>
              </a:rPr>
              <a:t>(eigener Projektvorschlag)</a:t>
            </a:r>
          </a:p>
        </p:txBody>
      </p:sp>
      <p:sp>
        <p:nvSpPr>
          <p:cNvPr id="25" name="Rechteck 24"/>
          <p:cNvSpPr/>
          <p:nvPr/>
        </p:nvSpPr>
        <p:spPr>
          <a:xfrm>
            <a:off x="6257624" y="5250810"/>
            <a:ext cx="4171193" cy="80988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 err="1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Kulturagent.innen</a:t>
            </a:r>
            <a:r>
              <a:rPr lang="de-CH" sz="1600" dirty="0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6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Schweiz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de-CH" sz="1000" dirty="0">
                <a:solidFill>
                  <a:schemeClr val="tx1"/>
                </a:solidFill>
              </a:rPr>
              <a:t>(kulturelle Schulentwicklung)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de-CH" sz="1600" b="1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268025" y="2897937"/>
            <a:ext cx="3675113" cy="225097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dirty="0">
                <a:hlinkClick r:id="rId7"/>
              </a:rPr>
              <a:t>Offres et projets sélectionnés pour les écoles </a:t>
            </a:r>
            <a:endParaRPr lang="fr-FR" sz="1600" dirty="0"/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Theaterlink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Roadmovie</a:t>
            </a:r>
          </a:p>
          <a:p>
            <a:pPr algn="ctr">
              <a:defRPr/>
            </a:pPr>
            <a:r>
              <a:rPr lang="de-CH" sz="1600" dirty="0" err="1">
                <a:solidFill>
                  <a:schemeClr val="tx1"/>
                </a:solidFill>
              </a:rPr>
              <a:t>Cinéculture</a:t>
            </a:r>
            <a:endParaRPr lang="de-CH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MUS-E</a:t>
            </a:r>
          </a:p>
          <a:p>
            <a:pPr algn="ctr">
              <a:defRPr/>
            </a:pPr>
            <a:r>
              <a:rPr lang="de-CH" sz="1600" dirty="0" err="1">
                <a:solidFill>
                  <a:schemeClr val="tx1"/>
                </a:solidFill>
              </a:rPr>
              <a:t>Offres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culturelles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prêt</a:t>
            </a:r>
            <a:r>
              <a:rPr lang="de-CH" sz="1600" dirty="0">
                <a:solidFill>
                  <a:schemeClr val="tx1"/>
                </a:solidFill>
              </a:rPr>
              <a:t>-à-</a:t>
            </a:r>
            <a:r>
              <a:rPr lang="de-CH" sz="1600" dirty="0" err="1">
                <a:solidFill>
                  <a:schemeClr val="tx1"/>
                </a:solidFill>
              </a:rPr>
              <a:t>participer</a:t>
            </a:r>
            <a:endParaRPr lang="de-CH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Concours tête-à-tête </a:t>
            </a:r>
            <a:r>
              <a:rPr lang="de-CH" sz="1000" dirty="0">
                <a:solidFill>
                  <a:schemeClr val="tx1"/>
                </a:solidFill>
              </a:rPr>
              <a:t>(propre </a:t>
            </a:r>
            <a:r>
              <a:rPr lang="de-CH" sz="1000" dirty="0" err="1">
                <a:solidFill>
                  <a:schemeClr val="tx1"/>
                </a:solidFill>
              </a:rPr>
              <a:t>projet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culturel</a:t>
            </a:r>
            <a:r>
              <a:rPr lang="de-CH" sz="10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9" name="Rechteck 18"/>
          <p:cNvSpPr/>
          <p:nvPr/>
        </p:nvSpPr>
        <p:spPr>
          <a:xfrm>
            <a:off x="1271382" y="1950126"/>
            <a:ext cx="3668400" cy="822524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Bons </a:t>
            </a:r>
            <a:r>
              <a:rPr lang="fr-FR" sz="16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culturels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(Offres et propre projet culturel)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/>
            <a:r>
              <a:rPr lang="fr-FR" sz="1600" dirty="0" err="1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Projécoles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(propre projet culturel)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268025" y="5274201"/>
            <a:ext cx="3671757" cy="81081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dirty="0">
                <a:hlinkClick r:id="rId10"/>
              </a:rPr>
              <a:t>Agent.es </a:t>
            </a:r>
            <a:r>
              <a:rPr lang="fr-FR" sz="1600" dirty="0" err="1">
                <a:hlinkClick r:id="rId10"/>
              </a:rPr>
              <a:t>culturel.les</a:t>
            </a:r>
            <a:r>
              <a:rPr lang="fr-FR" sz="1600" dirty="0">
                <a:hlinkClick r:id="rId10"/>
              </a:rPr>
              <a:t> Suisse</a:t>
            </a:r>
            <a:endParaRPr lang="fr-FR" sz="1600" dirty="0"/>
          </a:p>
          <a:p>
            <a:pPr algn="ctr">
              <a:defRPr/>
            </a:pPr>
            <a:r>
              <a:rPr lang="de-CH" sz="1000" dirty="0">
                <a:solidFill>
                  <a:schemeClr val="tx1"/>
                </a:solidFill>
              </a:rPr>
              <a:t>(</a:t>
            </a:r>
            <a:r>
              <a:rPr lang="de-CH" sz="1000" dirty="0" err="1">
                <a:solidFill>
                  <a:schemeClr val="tx1"/>
                </a:solidFill>
              </a:rPr>
              <a:t>développement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culturel</a:t>
            </a:r>
            <a:r>
              <a:rPr lang="de-CH" sz="1000" dirty="0">
                <a:solidFill>
                  <a:schemeClr val="tx1"/>
                </a:solidFill>
              </a:rPr>
              <a:t> de </a:t>
            </a:r>
            <a:r>
              <a:rPr lang="de-CH" sz="1000" dirty="0" err="1">
                <a:solidFill>
                  <a:schemeClr val="tx1"/>
                </a:solidFill>
              </a:rPr>
              <a:t>l'école</a:t>
            </a:r>
            <a:r>
              <a:rPr lang="de-CH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Rechteck 3"/>
          <p:cNvSpPr/>
          <p:nvPr/>
        </p:nvSpPr>
        <p:spPr>
          <a:xfrm>
            <a:off x="1215691" y="1513948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11"/>
              </a:rPr>
              <a:t>«Culture et </a:t>
            </a:r>
            <a:r>
              <a:rPr lang="de-CH" dirty="0" err="1">
                <a:hlinkClick r:id="rId11"/>
              </a:rPr>
              <a:t>école</a:t>
            </a:r>
            <a:r>
              <a:rPr lang="de-CH" dirty="0"/>
              <a:t>»</a:t>
            </a:r>
          </a:p>
        </p:txBody>
      </p:sp>
      <p:sp>
        <p:nvSpPr>
          <p:cNvPr id="6" name="Rechteck 5"/>
          <p:cNvSpPr/>
          <p:nvPr/>
        </p:nvSpPr>
        <p:spPr>
          <a:xfrm>
            <a:off x="6248131" y="148962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12"/>
              </a:rPr>
              <a:t>«Kultur und Schule</a:t>
            </a:r>
            <a:r>
              <a:rPr lang="de-CH" dirty="0"/>
              <a:t>»</a:t>
            </a:r>
          </a:p>
        </p:txBody>
      </p:sp>
      <p:sp>
        <p:nvSpPr>
          <p:cNvPr id="10" name="Rechteck 9"/>
          <p:cNvSpPr/>
          <p:nvPr/>
        </p:nvSpPr>
        <p:spPr>
          <a:xfrm>
            <a:off x="10561543" y="1925802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Antrag stellen</a:t>
            </a:r>
          </a:p>
        </p:txBody>
      </p:sp>
      <p:sp>
        <p:nvSpPr>
          <p:cNvPr id="35" name="Rechteck 34"/>
          <p:cNvSpPr/>
          <p:nvPr/>
        </p:nvSpPr>
        <p:spPr>
          <a:xfrm>
            <a:off x="10536789" y="2873613"/>
            <a:ext cx="871164" cy="224259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 dirty="0">
              <a:solidFill>
                <a:schemeClr val="tx1"/>
              </a:solidFill>
            </a:endParaRP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Angebot auswählen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 / 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für Umsetzung bewerben</a:t>
            </a:r>
          </a:p>
          <a:p>
            <a:pPr algn="ctr"/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0536789" y="5238170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für Umsetzung bewerben</a:t>
            </a:r>
          </a:p>
        </p:txBody>
      </p:sp>
      <p:sp>
        <p:nvSpPr>
          <p:cNvPr id="42" name="Rechteck 41"/>
          <p:cNvSpPr/>
          <p:nvPr/>
        </p:nvSpPr>
        <p:spPr>
          <a:xfrm>
            <a:off x="5065796" y="1936829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faire </a:t>
            </a:r>
            <a:r>
              <a:rPr lang="de-CH" sz="1000" dirty="0" err="1">
                <a:solidFill>
                  <a:schemeClr val="tx1"/>
                </a:solidFill>
              </a:rPr>
              <a:t>une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demande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5041042" y="2884640"/>
            <a:ext cx="871164" cy="224259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choisir l'offre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/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postuler pour la mise en œuvre</a:t>
            </a:r>
            <a:endParaRPr lang="de-CH" sz="1000" dirty="0">
              <a:solidFill>
                <a:schemeClr val="tx1"/>
              </a:solidFill>
            </a:endParaRPr>
          </a:p>
          <a:p>
            <a:pPr algn="ctr"/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5041042" y="5249197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postuler pour la mise en œuvre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-1176808" y="277265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b="1" i="1" dirty="0"/>
          </a:p>
        </p:txBody>
      </p:sp>
      <p:sp>
        <p:nvSpPr>
          <p:cNvPr id="22" name="Foliennummernplatzhalter 5"/>
          <p:cNvSpPr txBox="1">
            <a:spLocks/>
          </p:cNvSpPr>
          <p:nvPr/>
        </p:nvSpPr>
        <p:spPr>
          <a:xfrm>
            <a:off x="11661672" y="6199869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A7B6FB0-199C-F890-08F5-9EB7558A4374}"/>
              </a:ext>
            </a:extLst>
          </p:cNvPr>
          <p:cNvGrpSpPr/>
          <p:nvPr/>
        </p:nvGrpSpPr>
        <p:grpSpPr>
          <a:xfrm>
            <a:off x="-212514" y="2011432"/>
            <a:ext cx="1483896" cy="1185443"/>
            <a:chOff x="466018" y="2068629"/>
            <a:chExt cx="1483896" cy="118544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79A3AF8-CC74-B9BC-0F6A-B43798F1A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018" y="2068629"/>
              <a:ext cx="1483896" cy="1185443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8A4404C-074C-9247-9556-C3AB24B8A621}"/>
                </a:ext>
              </a:extLst>
            </p:cNvPr>
            <p:cNvSpPr/>
            <p:nvPr/>
          </p:nvSpPr>
          <p:spPr>
            <a:xfrm rot="20938050">
              <a:off x="709865" y="2179242"/>
              <a:ext cx="865943" cy="779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Fristen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beachten /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 err="1"/>
                <a:t>Respecter</a:t>
              </a:r>
              <a:r>
                <a:rPr lang="de-CH" altLang="de-DE" sz="1000" b="1" dirty="0"/>
                <a:t>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le </a:t>
              </a:r>
              <a:r>
                <a:rPr lang="de-CH" altLang="de-DE" sz="1000" b="1" dirty="0" err="1"/>
                <a:t>délai</a:t>
              </a:r>
              <a:endParaRPr lang="de-CH" sz="1000" b="1" dirty="0"/>
            </a:p>
          </p:txBody>
        </p: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6E051BC7-EF12-46F9-23B2-41957148BF06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altLang="de-DE" sz="2800" b="1" dirty="0"/>
              <a:t>Aperçu de </a:t>
            </a:r>
            <a:r>
              <a:rPr lang="de-CH" altLang="de-DE" sz="2800" b="1" dirty="0" err="1"/>
              <a:t>l'offre</a:t>
            </a:r>
            <a:r>
              <a:rPr lang="de-CH" altLang="de-DE" sz="2800" b="1" dirty="0"/>
              <a:t> l Angebotsübersicht</a:t>
            </a:r>
            <a:endParaRPr lang="de-CH" sz="2800" b="1" i="1" dirty="0"/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BC094696-ED49-8987-EE57-8BF1F525FAF1}"/>
              </a:ext>
            </a:extLst>
          </p:cNvPr>
          <p:cNvSpPr txBox="1">
            <a:spLocks/>
          </p:cNvSpPr>
          <p:nvPr/>
        </p:nvSpPr>
        <p:spPr>
          <a:xfrm>
            <a:off x="11661672" y="6372161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073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600" b="1" dirty="0"/>
              <a:t>É</a:t>
            </a:r>
            <a:r>
              <a:rPr lang="fr-FR" sz="3600" b="1" dirty="0"/>
              <a:t>tapes de planification du projet - idées</a:t>
            </a:r>
            <a:br>
              <a:rPr lang="de-CH" sz="3600" b="1" dirty="0"/>
            </a:br>
            <a:r>
              <a:rPr lang="fr-FR" sz="2400" b="1" i="1" dirty="0"/>
              <a:t>planifier, mettre en œuvre et réfléchir</a:t>
            </a:r>
            <a:endParaRPr lang="de-CH" sz="2400" b="1" i="1" dirty="0"/>
          </a:p>
        </p:txBody>
      </p:sp>
      <p:sp>
        <p:nvSpPr>
          <p:cNvPr id="10" name="Rechteck 9"/>
          <p:cNvSpPr/>
          <p:nvPr/>
        </p:nvSpPr>
        <p:spPr>
          <a:xfrm>
            <a:off x="839787" y="1988840"/>
            <a:ext cx="6912396" cy="135705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de-DE" sz="1400" b="1" dirty="0">
                <a:solidFill>
                  <a:schemeClr val="tx1"/>
                </a:solidFill>
              </a:rPr>
              <a:t>Définir l'objectif et la durée:</a:t>
            </a:r>
          </a:p>
          <a:p>
            <a:pPr algn="ctr"/>
            <a:r>
              <a:rPr lang="fr-FR" altLang="de-DE" sz="1400" dirty="0">
                <a:solidFill>
                  <a:schemeClr val="tx1"/>
                </a:solidFill>
              </a:rPr>
              <a:t>p. ex</a:t>
            </a:r>
            <a:r>
              <a:rPr lang="fr-FR" altLang="de-DE" sz="1400" i="1" dirty="0">
                <a:solidFill>
                  <a:schemeClr val="tx1"/>
                </a:solidFill>
              </a:rPr>
              <a:t>. à court terme </a:t>
            </a:r>
            <a:r>
              <a:rPr lang="fr-FR" altLang="de-DE" sz="1400" dirty="0">
                <a:solidFill>
                  <a:schemeClr val="tx1"/>
                </a:solidFill>
              </a:rPr>
              <a:t>: expérience culturelle dans des institutions culturelles, à l'école…</a:t>
            </a:r>
          </a:p>
          <a:p>
            <a:pPr algn="ctr"/>
            <a:r>
              <a:rPr lang="fr-FR" altLang="de-DE" sz="1400" dirty="0">
                <a:solidFill>
                  <a:schemeClr val="tx1"/>
                </a:solidFill>
              </a:rPr>
              <a:t>découvrir, approfondir, explorer des compétences artistiques et culturelles, des thèmes (du </a:t>
            </a:r>
            <a:r>
              <a:rPr lang="de-CH" altLang="de-DE" sz="1400" dirty="0">
                <a:solidFill>
                  <a:srgbClr val="000000"/>
                </a:solidFill>
                <a:latin typeface="Roboto" panose="02000000000000000000" pitchFamily="2" charset="0"/>
              </a:rPr>
              <a:t>p</a:t>
            </a:r>
            <a:r>
              <a:rPr lang="de-CH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lan </a:t>
            </a:r>
            <a:r>
              <a:rPr lang="de-CH" sz="1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d'étude</a:t>
            </a:r>
            <a:r>
              <a:rPr lang="de-CH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altLang="de-DE" sz="1400" dirty="0">
                <a:solidFill>
                  <a:schemeClr val="tx1"/>
                </a:solidFill>
              </a:rPr>
              <a:t>)...</a:t>
            </a:r>
          </a:p>
          <a:p>
            <a:pPr algn="ctr"/>
            <a:r>
              <a:rPr lang="fr-FR" altLang="de-DE" sz="1400" dirty="0">
                <a:solidFill>
                  <a:schemeClr val="tx1"/>
                </a:solidFill>
              </a:rPr>
              <a:t>p. ex. projets de participation </a:t>
            </a:r>
            <a:r>
              <a:rPr lang="fr-FR" altLang="de-DE" sz="1400" i="1" dirty="0">
                <a:solidFill>
                  <a:schemeClr val="tx1"/>
                </a:solidFill>
              </a:rPr>
              <a:t>à plus long terme </a:t>
            </a:r>
            <a:r>
              <a:rPr lang="fr-FR" altLang="de-DE" sz="1400" dirty="0">
                <a:solidFill>
                  <a:schemeClr val="tx1"/>
                </a:solidFill>
              </a:rPr>
              <a:t>pour encourager la cocréation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062132" y="1983725"/>
            <a:ext cx="3434468" cy="1357200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Trouver le degré d'implication et le rôle des intervenants:</a:t>
            </a:r>
          </a:p>
          <a:p>
            <a:pPr>
              <a:lnSpc>
                <a:spcPct val="114000"/>
              </a:lnSpc>
            </a:pPr>
            <a:r>
              <a:rPr lang="fr-FR" altLang="de-DE" sz="1400" dirty="0">
                <a:solidFill>
                  <a:schemeClr val="tx1"/>
                </a:solidFill>
              </a:rPr>
              <a:t>réceptif, interactif, participatif, collaboratif ...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418480" y="3641193"/>
            <a:ext cx="5078119" cy="1080000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Définir le type de mise en œuvre</a:t>
            </a:r>
          </a:p>
          <a:p>
            <a:pPr>
              <a:lnSpc>
                <a:spcPct val="114000"/>
              </a:lnSpc>
            </a:pPr>
            <a:r>
              <a:rPr lang="fr-FR" altLang="de-DE" sz="1400" dirty="0">
                <a:solidFill>
                  <a:schemeClr val="tx1"/>
                </a:solidFill>
              </a:rPr>
              <a:t>Mettre en œuvre des offres culturelles fixes </a:t>
            </a:r>
            <a:r>
              <a:rPr lang="fr-FR" altLang="de-DE" sz="1400" b="1" dirty="0">
                <a:solidFill>
                  <a:schemeClr val="tx1"/>
                </a:solidFill>
              </a:rPr>
              <a:t>ou</a:t>
            </a:r>
            <a:r>
              <a:rPr lang="fr-FR" altLang="de-DE" sz="1400" dirty="0">
                <a:solidFill>
                  <a:schemeClr val="tx1"/>
                </a:solidFill>
              </a:rPr>
              <a:t> développer vos propres projets culturels : atelier, spectacle, concert, lecture, voyage dans des lieux culturels ... ou combinaison ...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cxnSp>
        <p:nvCxnSpPr>
          <p:cNvPr id="16" name="Gerade Verbindung mit Pfeil 15"/>
          <p:cNvCxnSpPr>
            <a:cxnSpLocks/>
            <a:stCxn id="10" idx="3"/>
            <a:endCxn id="12" idx="1"/>
          </p:cNvCxnSpPr>
          <p:nvPr/>
        </p:nvCxnSpPr>
        <p:spPr>
          <a:xfrm flipV="1">
            <a:off x="7752183" y="2662325"/>
            <a:ext cx="309949" cy="5043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hteck 133"/>
          <p:cNvSpPr/>
          <p:nvPr/>
        </p:nvSpPr>
        <p:spPr>
          <a:xfrm>
            <a:off x="8794848" y="5010591"/>
            <a:ext cx="2701749" cy="765675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Réflexion / documentation avec tous intervenants du projet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cxnSp>
        <p:nvCxnSpPr>
          <p:cNvPr id="138" name="Gerade Verbindung mit Pfeil 137"/>
          <p:cNvCxnSpPr>
            <a:cxnSpLocks/>
            <a:stCxn id="12" idx="2"/>
          </p:cNvCxnSpPr>
          <p:nvPr/>
        </p:nvCxnSpPr>
        <p:spPr>
          <a:xfrm>
            <a:off x="9779366" y="3340925"/>
            <a:ext cx="0" cy="300268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13345A8B-E790-0DC7-F2DF-05FE903D23A4}"/>
              </a:ext>
            </a:extLst>
          </p:cNvPr>
          <p:cNvSpPr/>
          <p:nvPr/>
        </p:nvSpPr>
        <p:spPr>
          <a:xfrm>
            <a:off x="839785" y="3641193"/>
            <a:ext cx="5256215" cy="21350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1400" b="1" dirty="0">
                <a:solidFill>
                  <a:schemeClr val="tx1"/>
                </a:solidFill>
              </a:rPr>
              <a:t>Faire </a:t>
            </a:r>
            <a:r>
              <a:rPr lang="de-CH" sz="1400" b="1" dirty="0" err="1">
                <a:solidFill>
                  <a:schemeClr val="tx1"/>
                </a:solidFill>
              </a:rPr>
              <a:t>une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demande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altLang="de-DE" sz="1400" b="1" dirty="0">
                <a:solidFill>
                  <a:schemeClr val="tx1"/>
                </a:solidFill>
              </a:rPr>
              <a:t>/ </a:t>
            </a:r>
            <a:r>
              <a:rPr lang="fr-FR" sz="1400" b="1" dirty="0">
                <a:solidFill>
                  <a:schemeClr val="tx1"/>
                </a:solidFill>
              </a:rPr>
              <a:t>choisir l'offre / postuler pour la mise en œuvre</a:t>
            </a:r>
            <a:r>
              <a:rPr lang="de-CH" sz="1400" b="1" dirty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endParaRPr lang="de-CH" altLang="de-DE" sz="1400" b="1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Bons </a:t>
            </a:r>
            <a:r>
              <a:rPr lang="fr-FR" sz="1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culturels</a:t>
            </a:r>
            <a:r>
              <a:rPr lang="fr-FR" sz="1400" dirty="0">
                <a:solidFill>
                  <a:schemeClr val="tx1"/>
                </a:solidFill>
              </a:rPr>
              <a:t> / </a:t>
            </a:r>
            <a:r>
              <a:rPr lang="fr-FR" sz="1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Palette </a:t>
            </a:r>
            <a:r>
              <a:rPr lang="fr-FR" sz="14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d’offres</a:t>
            </a:r>
            <a:r>
              <a:rPr lang="fr-FR" sz="1400" dirty="0">
                <a:solidFill>
                  <a:srgbClr val="000000"/>
                </a:solidFill>
              </a:rPr>
              <a:t> (délai: 1 mois)</a:t>
            </a:r>
            <a:endParaRPr lang="fr-FR" sz="1400" dirty="0"/>
          </a:p>
          <a:p>
            <a:r>
              <a:rPr lang="fr-FR" sz="1400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Projécoles</a:t>
            </a:r>
            <a:r>
              <a:rPr lang="fr-FR" sz="1400" dirty="0">
                <a:solidFill>
                  <a:schemeClr val="tx1"/>
                </a:solidFill>
              </a:rPr>
              <a:t> (délai: 1 mois)</a:t>
            </a:r>
          </a:p>
          <a:p>
            <a:r>
              <a:rPr lang="fr-FR" sz="1400" dirty="0">
                <a:hlinkClick r:id="rId6"/>
              </a:rPr>
              <a:t>Offres et projets sélectionnés pour les écoles</a:t>
            </a:r>
            <a:endParaRPr lang="fr-FR" sz="1400" dirty="0"/>
          </a:p>
          <a:p>
            <a:pPr>
              <a:lnSpc>
                <a:spcPct val="114000"/>
              </a:lnSpc>
            </a:pPr>
            <a:r>
              <a:rPr lang="de-CH" sz="1400" dirty="0">
                <a:solidFill>
                  <a:schemeClr val="tx1"/>
                </a:solidFill>
              </a:rPr>
              <a:t>(</a:t>
            </a:r>
            <a:r>
              <a:rPr lang="de-CH" sz="1400" dirty="0" err="1">
                <a:solidFill>
                  <a:schemeClr val="tx1"/>
                </a:solidFill>
              </a:rPr>
              <a:t>délai</a:t>
            </a:r>
            <a:r>
              <a:rPr lang="de-CH" sz="1400" dirty="0">
                <a:solidFill>
                  <a:schemeClr val="tx1"/>
                </a:solidFill>
              </a:rPr>
              <a:t>: </a:t>
            </a:r>
            <a:r>
              <a:rPr lang="de-CH" sz="1400" dirty="0" err="1">
                <a:solidFill>
                  <a:schemeClr val="tx1"/>
                </a:solidFill>
              </a:rPr>
              <a:t>selon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les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acteurs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culturels</a:t>
            </a:r>
            <a:r>
              <a:rPr lang="de-CH" sz="14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4000"/>
              </a:lnSpc>
            </a:pPr>
            <a:endParaRPr lang="de-CH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fr-FR" sz="1400" dirty="0">
                <a:hlinkClick r:id="rId7"/>
              </a:rPr>
              <a:t>Agent.es </a:t>
            </a:r>
            <a:r>
              <a:rPr lang="fr-FR" sz="1400" dirty="0" err="1">
                <a:hlinkClick r:id="rId7"/>
              </a:rPr>
              <a:t>Culturel.les</a:t>
            </a:r>
            <a:endParaRPr lang="de-CH" sz="1400" dirty="0">
              <a:solidFill>
                <a:schemeClr val="tx1"/>
              </a:solidFill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46BCA49-BD80-FED2-3EEA-445D7D1AAF90}"/>
              </a:ext>
            </a:extLst>
          </p:cNvPr>
          <p:cNvCxnSpPr>
            <a:cxnSpLocks/>
            <a:stCxn id="37" idx="3"/>
            <a:endCxn id="134" idx="1"/>
          </p:cNvCxnSpPr>
          <p:nvPr/>
        </p:nvCxnSpPr>
        <p:spPr>
          <a:xfrm flipV="1">
            <a:off x="8544272" y="5393429"/>
            <a:ext cx="250576" cy="543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85029D36-AA38-227F-260D-3F8CF85E5607}"/>
              </a:ext>
            </a:extLst>
          </p:cNvPr>
          <p:cNvSpPr/>
          <p:nvPr/>
        </p:nvSpPr>
        <p:spPr>
          <a:xfrm>
            <a:off x="6418479" y="5021460"/>
            <a:ext cx="2125793" cy="754805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Mise en </a:t>
            </a:r>
            <a:r>
              <a:rPr lang="de-CH" altLang="de-DE" sz="1400" b="1" dirty="0" err="1">
                <a:solidFill>
                  <a:schemeClr val="tx1"/>
                </a:solidFill>
              </a:rPr>
              <a:t>œuvre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95C71B9C-F5D5-DD91-E7B8-056C7E494898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6096000" y="5398863"/>
            <a:ext cx="322479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31D1921B-1A39-32DC-79C0-279D81AB7145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309D51ED-38AD-E4FD-4FFA-86F5BA409426}"/>
              </a:ext>
            </a:extLst>
          </p:cNvPr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A4A142-3982-973E-4F0E-80EB5BE0E9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3035" r="17830" b="15108"/>
          <a:stretch/>
        </p:blipFill>
        <p:spPr>
          <a:xfrm>
            <a:off x="9624392" y="0"/>
            <a:ext cx="2567608" cy="2334189"/>
          </a:xfrm>
          <a:prstGeom prst="rect">
            <a:avLst/>
          </a:prstGeom>
        </p:spPr>
      </p:pic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7A365E57-9BDA-FEE6-9691-BABAD693EB2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096000" y="4181193"/>
            <a:ext cx="322480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EEB3EBB1-B509-867B-B07C-67AB548F303F}"/>
              </a:ext>
            </a:extLst>
          </p:cNvPr>
          <p:cNvGrpSpPr/>
          <p:nvPr/>
        </p:nvGrpSpPr>
        <p:grpSpPr>
          <a:xfrm>
            <a:off x="4612104" y="5021460"/>
            <a:ext cx="1483896" cy="1185443"/>
            <a:chOff x="466018" y="2068629"/>
            <a:chExt cx="1483896" cy="1185443"/>
          </a:xfrm>
        </p:grpSpPr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id="{425D6A61-E35C-2B2A-919C-60EB56881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018" y="2068629"/>
              <a:ext cx="1483896" cy="1185443"/>
            </a:xfrm>
            <a:prstGeom prst="rect">
              <a:avLst/>
            </a:prstGeom>
          </p:spPr>
        </p:pic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89DC8D9A-F80C-8EAA-133E-051AF3ACA609}"/>
                </a:ext>
              </a:extLst>
            </p:cNvPr>
            <p:cNvSpPr/>
            <p:nvPr/>
          </p:nvSpPr>
          <p:spPr>
            <a:xfrm rot="20938050">
              <a:off x="724292" y="2354675"/>
              <a:ext cx="837088" cy="428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de-CH" altLang="de-DE" sz="1000" b="1" dirty="0" err="1"/>
                <a:t>Respecter</a:t>
              </a:r>
              <a:r>
                <a:rPr lang="de-CH" altLang="de-DE" sz="1000" b="1" dirty="0"/>
                <a:t>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le </a:t>
              </a:r>
              <a:r>
                <a:rPr lang="de-CH" altLang="de-DE" sz="1000" b="1" dirty="0" err="1"/>
                <a:t>délai</a:t>
              </a:r>
              <a:endParaRPr lang="de-CH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2170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26835E0-ABFF-F445-2453-369A17318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3035" r="17830" b="15108"/>
          <a:stretch/>
        </p:blipFill>
        <p:spPr>
          <a:xfrm>
            <a:off x="9624392" y="0"/>
            <a:ext cx="2567608" cy="2334189"/>
          </a:xfrm>
          <a:prstGeom prst="rect">
            <a:avLst/>
          </a:prstGeom>
        </p:spPr>
      </p:pic>
      <p:sp>
        <p:nvSpPr>
          <p:cNvPr id="39" name="Titel 1">
            <a:extLst>
              <a:ext uri="{FF2B5EF4-FFF2-40B4-BE49-F238E27FC236}">
                <a16:creationId xmlns:a16="http://schemas.microsoft.com/office/drawing/2014/main" id="{02CF63C0-3E33-87D3-3665-3FD3340DC7F9}"/>
              </a:ext>
            </a:extLst>
          </p:cNvPr>
          <p:cNvSpPr txBox="1">
            <a:spLocks/>
          </p:cNvSpPr>
          <p:nvPr/>
        </p:nvSpPr>
        <p:spPr>
          <a:xfrm>
            <a:off x="999384" y="1324826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10" name="Rechteck 9"/>
          <p:cNvSpPr/>
          <p:nvPr/>
        </p:nvSpPr>
        <p:spPr>
          <a:xfrm>
            <a:off x="847081" y="2317238"/>
            <a:ext cx="2944663" cy="197585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Communication</a:t>
            </a:r>
          </a:p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Scolaire interne :</a:t>
            </a:r>
          </a:p>
          <a:p>
            <a:pPr>
              <a:lnSpc>
                <a:spcPct val="114000"/>
              </a:lnSpc>
            </a:pPr>
            <a:r>
              <a:rPr lang="fr-FR" altLang="de-DE" sz="1000" dirty="0">
                <a:solidFill>
                  <a:schemeClr val="tx1"/>
                </a:solidFill>
              </a:rPr>
              <a:t>Direction, collègues, concierge, enseignants spécialisés (inclure les compétences internes) ...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cxnSp>
        <p:nvCxnSpPr>
          <p:cNvPr id="136" name="Gerade Verbindung mit Pfeil 135"/>
          <p:cNvCxnSpPr>
            <a:cxnSpLocks/>
          </p:cNvCxnSpPr>
          <p:nvPr/>
        </p:nvCxnSpPr>
        <p:spPr>
          <a:xfrm flipH="1">
            <a:off x="3227685" y="5232303"/>
            <a:ext cx="4354" cy="178275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C98EAEF2-F9DB-8D18-4234-9F67A8342BC4}"/>
              </a:ext>
            </a:extLst>
          </p:cNvPr>
          <p:cNvSpPr/>
          <p:nvPr/>
        </p:nvSpPr>
        <p:spPr>
          <a:xfrm>
            <a:off x="3959818" y="2313009"/>
            <a:ext cx="7501629" cy="310635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Discuter avec la direction : </a:t>
            </a:r>
            <a:r>
              <a:rPr lang="fr-FR" altLang="de-DE" sz="1000" dirty="0">
                <a:solidFill>
                  <a:schemeClr val="tx1"/>
                </a:solidFill>
              </a:rPr>
              <a:t>stratégie pour la formation culturelle à l'école, financement / organisation / réflexion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BA0201E-DBC3-1167-F352-63944D2EF26E}"/>
              </a:ext>
            </a:extLst>
          </p:cNvPr>
          <p:cNvSpPr/>
          <p:nvPr/>
        </p:nvSpPr>
        <p:spPr>
          <a:xfrm>
            <a:off x="3955454" y="2858851"/>
            <a:ext cx="5309136" cy="281608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000" b="1" dirty="0">
                <a:solidFill>
                  <a:schemeClr val="tx1"/>
                </a:solidFill>
              </a:rPr>
              <a:t>Avec les collègues : </a:t>
            </a:r>
            <a:r>
              <a:rPr lang="fr-FR" altLang="de-DE" sz="1000" dirty="0">
                <a:solidFill>
                  <a:schemeClr val="tx1"/>
                </a:solidFill>
              </a:rPr>
              <a:t>consultation / organisation / réflexion, transmettre l'information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BA40DD5-2CAD-1FFB-D309-58D4893E034B}"/>
              </a:ext>
            </a:extLst>
          </p:cNvPr>
          <p:cNvSpPr/>
          <p:nvPr/>
        </p:nvSpPr>
        <p:spPr>
          <a:xfrm>
            <a:off x="3955216" y="4048535"/>
            <a:ext cx="6605280" cy="251917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Concierge : </a:t>
            </a:r>
            <a:r>
              <a:rPr lang="fr-FR" altLang="de-DE" sz="1000" dirty="0">
                <a:solidFill>
                  <a:schemeClr val="tx1"/>
                </a:solidFill>
              </a:rPr>
              <a:t>information et implication avant et pendant les projets (en particulier les projets de longue durée)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DD7457-AA0E-0E58-AB39-AF244D5EE171}"/>
              </a:ext>
            </a:extLst>
          </p:cNvPr>
          <p:cNvSpPr/>
          <p:nvPr/>
        </p:nvSpPr>
        <p:spPr>
          <a:xfrm>
            <a:off x="5303912" y="3118985"/>
            <a:ext cx="1988684" cy="616703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altLang="de-DE" sz="900" dirty="0">
                <a:solidFill>
                  <a:schemeClr val="tx1"/>
                </a:solidFill>
              </a:rPr>
              <a:t>p. ex. impulsions lors de conférences / réunions trimestrielles ?</a:t>
            </a:r>
            <a:endParaRPr lang="de-CH" altLang="de-DE" sz="900" dirty="0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5CFBC8C-0762-F34B-9B81-AE029A6D019E}"/>
              </a:ext>
            </a:extLst>
          </p:cNvPr>
          <p:cNvSpPr/>
          <p:nvPr/>
        </p:nvSpPr>
        <p:spPr>
          <a:xfrm>
            <a:off x="7121843" y="3192125"/>
            <a:ext cx="1772660" cy="751101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altLang="de-DE" sz="900" dirty="0">
                <a:solidFill>
                  <a:schemeClr val="tx1"/>
                </a:solidFill>
              </a:rPr>
              <a:t>Communiquer des projets au sein de l'école : p. ex. deux phrases avec photo</a:t>
            </a:r>
            <a:endParaRPr lang="de-CH" altLang="de-DE" sz="900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090A854-F2A9-175B-3BBA-873970CB41EC}"/>
              </a:ext>
            </a:extLst>
          </p:cNvPr>
          <p:cNvSpPr/>
          <p:nvPr/>
        </p:nvSpPr>
        <p:spPr>
          <a:xfrm>
            <a:off x="3955216" y="4895681"/>
            <a:ext cx="5885200" cy="251917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Avec les acteurs culturels: </a:t>
            </a:r>
            <a:r>
              <a:rPr lang="fr-FR" altLang="de-DE" sz="1000" dirty="0">
                <a:solidFill>
                  <a:schemeClr val="tx1"/>
                </a:solidFill>
              </a:rPr>
              <a:t>Échanges, élaboration de projets, mise en œuvre, réflexion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7F16D2B-F497-6D2B-AD04-382302008911}"/>
              </a:ext>
            </a:extLst>
          </p:cNvPr>
          <p:cNvSpPr/>
          <p:nvPr/>
        </p:nvSpPr>
        <p:spPr>
          <a:xfrm>
            <a:off x="3955216" y="5423521"/>
            <a:ext cx="3337379" cy="309735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Avec les parents : </a:t>
            </a:r>
            <a:r>
              <a:rPr lang="fr-FR" altLang="de-DE" sz="1000" dirty="0">
                <a:solidFill>
                  <a:schemeClr val="tx1"/>
                </a:solidFill>
              </a:rPr>
              <a:t>Information et/ou implication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6468924-2CF8-AD5F-C4F8-5631EBC6A98B}"/>
              </a:ext>
            </a:extLst>
          </p:cNvPr>
          <p:cNvSpPr/>
          <p:nvPr/>
        </p:nvSpPr>
        <p:spPr>
          <a:xfrm>
            <a:off x="3955216" y="6009179"/>
            <a:ext cx="5813192" cy="251917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Avec la commune : </a:t>
            </a:r>
            <a:r>
              <a:rPr lang="fr-FR" altLang="de-DE" sz="1000" dirty="0">
                <a:solidFill>
                  <a:schemeClr val="tx1"/>
                </a:solidFill>
              </a:rPr>
              <a:t>Information, p. ex. lors d'événements de niveau supérieur, financement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EEFBEC5E-3127-A7B8-DBA1-F78BEE4DE1DF}"/>
              </a:ext>
            </a:extLst>
          </p:cNvPr>
          <p:cNvSpPr txBox="1">
            <a:spLocks/>
          </p:cNvSpPr>
          <p:nvPr/>
        </p:nvSpPr>
        <p:spPr>
          <a:xfrm>
            <a:off x="834312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C4DF452-AEE8-EA22-27E1-C9BEE4C679E4}"/>
              </a:ext>
            </a:extLst>
          </p:cNvPr>
          <p:cNvSpPr/>
          <p:nvPr/>
        </p:nvSpPr>
        <p:spPr>
          <a:xfrm>
            <a:off x="3846022" y="3102831"/>
            <a:ext cx="1817930" cy="751101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altLang="de-DE" sz="900" dirty="0">
                <a:solidFill>
                  <a:schemeClr val="tx1"/>
                </a:solidFill>
              </a:rPr>
              <a:t>p. ex. organiser une journée culturelle / une formation continue ?</a:t>
            </a:r>
            <a:endParaRPr lang="de-CH" altLang="de-DE" sz="900" dirty="0">
              <a:solidFill>
                <a:schemeClr val="tx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AA1EB33-E688-1F29-0769-D316A4CA49E6}"/>
              </a:ext>
            </a:extLst>
          </p:cNvPr>
          <p:cNvSpPr/>
          <p:nvPr/>
        </p:nvSpPr>
        <p:spPr>
          <a:xfrm>
            <a:off x="9840416" y="2588388"/>
            <a:ext cx="1977808" cy="1283118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altLang="de-DE" sz="900" dirty="0">
                <a:solidFill>
                  <a:schemeClr val="tx1"/>
                </a:solidFill>
              </a:rPr>
              <a:t>p. ex. former un groupe de travail culturel ? Qui souhaite participer, qui dispose de compétences dans l’école, y compris au niveau des projets ?</a:t>
            </a:r>
            <a:endParaRPr lang="de-CH" altLang="de-DE" sz="900" dirty="0">
              <a:solidFill>
                <a:schemeClr val="tx1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980A2E7-F9E9-1D58-C9E9-C6FB60F105C0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Communication scolaire</a:t>
            </a:r>
          </a:p>
          <a:p>
            <a:r>
              <a:rPr lang="fr-FR" sz="2400" b="1" i="1" dirty="0"/>
              <a:t>Idées de communication</a:t>
            </a:r>
            <a:endParaRPr lang="de-CH" sz="2400" b="1" i="1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2697A5C-D8DE-0DB1-5821-FB0C0E0D0854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DFF6940-B94D-7324-08D9-806469731898}"/>
              </a:ext>
            </a:extLst>
          </p:cNvPr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49AD97D-004E-073E-8C98-EC39BA155D9C}"/>
              </a:ext>
            </a:extLst>
          </p:cNvPr>
          <p:cNvSpPr/>
          <p:nvPr/>
        </p:nvSpPr>
        <p:spPr>
          <a:xfrm>
            <a:off x="8548827" y="3098416"/>
            <a:ext cx="1584176" cy="718816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altLang="de-DE" sz="900" dirty="0">
                <a:solidFill>
                  <a:schemeClr val="tx1"/>
                </a:solidFill>
              </a:rPr>
              <a:t>p. ex. inviter les collègues à des présentations de projets</a:t>
            </a:r>
            <a:endParaRPr lang="de-CH" altLang="de-DE" sz="9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DC9015F-2373-90C0-DB3F-3EF731FA55F6}"/>
              </a:ext>
            </a:extLst>
          </p:cNvPr>
          <p:cNvSpPr/>
          <p:nvPr/>
        </p:nvSpPr>
        <p:spPr>
          <a:xfrm>
            <a:off x="847081" y="4895681"/>
            <a:ext cx="2944663" cy="1361360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Communication</a:t>
            </a:r>
          </a:p>
          <a:p>
            <a:pPr>
              <a:lnSpc>
                <a:spcPct val="114000"/>
              </a:lnSpc>
            </a:pPr>
            <a:r>
              <a:rPr lang="fr-FR" altLang="de-DE" sz="1400" b="1" dirty="0">
                <a:solidFill>
                  <a:schemeClr val="tx1"/>
                </a:solidFill>
              </a:rPr>
              <a:t>Scolaire externe :</a:t>
            </a:r>
          </a:p>
          <a:p>
            <a:pPr>
              <a:lnSpc>
                <a:spcPct val="114000"/>
              </a:lnSpc>
            </a:pPr>
            <a:r>
              <a:rPr lang="fr-FR" altLang="de-DE" sz="1000" dirty="0">
                <a:solidFill>
                  <a:schemeClr val="tx1"/>
                </a:solidFill>
              </a:rPr>
              <a:t>Acteurs culturels, partenaires de coopération, parents, municipalité ...</a:t>
            </a:r>
            <a:endParaRPr lang="de-CH" altLang="de-DE" sz="1000" dirty="0">
              <a:solidFill>
                <a:schemeClr val="tx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88E5FF1-5D67-DC6F-E747-51810B499F84}"/>
              </a:ext>
            </a:extLst>
          </p:cNvPr>
          <p:cNvSpPr/>
          <p:nvPr/>
        </p:nvSpPr>
        <p:spPr>
          <a:xfrm>
            <a:off x="9679441" y="5474367"/>
            <a:ext cx="2138783" cy="949062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altLang="de-DE" sz="900" dirty="0">
                <a:solidFill>
                  <a:schemeClr val="tx1"/>
                </a:solidFill>
              </a:rPr>
              <a:t>p. ex. contacter les responsables culturels de la commune et discuter d'une éventuelle collaboration.</a:t>
            </a:r>
            <a:endParaRPr lang="de-CH" alt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85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26835E0-ABFF-F445-2453-369A17318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3035" r="17830" b="15108"/>
          <a:stretch/>
        </p:blipFill>
        <p:spPr>
          <a:xfrm>
            <a:off x="9624392" y="-30736"/>
            <a:ext cx="2567608" cy="2334189"/>
          </a:xfrm>
          <a:prstGeom prst="rect">
            <a:avLst/>
          </a:prstGeom>
        </p:spPr>
      </p:pic>
      <p:sp>
        <p:nvSpPr>
          <p:cNvPr id="39" name="Titel 1">
            <a:extLst>
              <a:ext uri="{FF2B5EF4-FFF2-40B4-BE49-F238E27FC236}">
                <a16:creationId xmlns:a16="http://schemas.microsoft.com/office/drawing/2014/main" id="{02CF63C0-3E33-87D3-3665-3FD3340DC7F9}"/>
              </a:ext>
            </a:extLst>
          </p:cNvPr>
          <p:cNvSpPr txBox="1">
            <a:spLocks/>
          </p:cNvSpPr>
          <p:nvPr/>
        </p:nvSpPr>
        <p:spPr>
          <a:xfrm>
            <a:off x="986712" y="12239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10" name="Rechteck 9"/>
          <p:cNvSpPr/>
          <p:nvPr/>
        </p:nvSpPr>
        <p:spPr>
          <a:xfrm>
            <a:off x="847081" y="1995489"/>
            <a:ext cx="9569399" cy="41736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La journée / demi-journée culturelle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</a:rPr>
              <a:t>permet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à quelques classes ou à l'ensemble de l'école de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</a:rPr>
              <a:t>se consacrer ensemble sur des contenus artistiques et/ou culturels.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Mener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</a:rPr>
              <a:t>une réflexion commune sur l’expérience vécue à tous les niveaux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, avec les élèves et le corps enseignant, permet d’approfondir l’évènement et aide à préparer de futures expériences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cul-turelles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 dans le quotidien scolaire.</a:t>
            </a:r>
          </a:p>
          <a:p>
            <a:pPr marL="742950" lvl="1" indent="-285750">
              <a:buFontTx/>
              <a:buChar char="-"/>
            </a:pP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</a:rPr>
              <a:t>Grâce à la collaboration avec des professionnelles et professionnels de la culture, toutes les parties prenantes peuvent plonger dans le monde artistique/culturel et découvrir de nouvelles approches, méthodes de travail et techniques, ce qui leur ouvre de nouvelles perspectives.</a:t>
            </a:r>
          </a:p>
          <a:p>
            <a:pPr marL="742950" lvl="1" indent="-285750">
              <a:buFontTx/>
              <a:buChar char="-"/>
            </a:pPr>
            <a:endParaRPr lang="fr-F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Le degré d’implication des élèves peut varier : assister à un concert, à une représentation théâtrale ou à une lecture, participer à des ateliers d’écriture, de cinéma ou de danse ou encore combiner représentation/lecture et atelier. </a:t>
            </a:r>
          </a:p>
          <a:p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Définir les objectifs, les disciplines artistiques, le format (atelier / spectacle / ...), les acteurs culturels, les personnes impliquées, vérifier le financement et c'est parti...</a:t>
            </a:r>
            <a:endParaRPr lang="de-CH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EEFBEC5E-3127-A7B8-DBA1-F78BEE4DE1DF}"/>
              </a:ext>
            </a:extLst>
          </p:cNvPr>
          <p:cNvSpPr txBox="1">
            <a:spLocks/>
          </p:cNvSpPr>
          <p:nvPr/>
        </p:nvSpPr>
        <p:spPr>
          <a:xfrm>
            <a:off x="834312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980A2E7-F9E9-1D58-C9E9-C6FB60F105C0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600" b="1" dirty="0"/>
              <a:t>Guide des (demi-)journées de la culture</a:t>
            </a:r>
            <a:endParaRPr lang="de-CH" sz="3600" b="1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2697A5C-D8DE-0DB1-5821-FB0C0E0D0854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DFF6940-B94D-7324-08D9-806469731898}"/>
              </a:ext>
            </a:extLst>
          </p:cNvPr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8BCE9B-350A-58C6-845B-E7C0DE42CD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36" y="2669482"/>
            <a:ext cx="856615" cy="856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870C7B6-6484-6AF4-4994-716A20739DD7}"/>
              </a:ext>
            </a:extLst>
          </p:cNvPr>
          <p:cNvSpPr txBox="1"/>
          <p:nvPr/>
        </p:nvSpPr>
        <p:spPr>
          <a:xfrm>
            <a:off x="11028536" y="3558153"/>
            <a:ext cx="671096" cy="280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350"/>
              </a:lnSpc>
            </a:pPr>
            <a:r>
              <a:rPr lang="fr-CH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Lien</a:t>
            </a:r>
            <a:endParaRPr lang="de-CH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75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42728" y="1770915"/>
            <a:ext cx="11449272" cy="548216"/>
          </a:xfrm>
        </p:spPr>
        <p:txBody>
          <a:bodyPr/>
          <a:lstStyle/>
          <a:p>
            <a:pPr>
              <a:spcAft>
                <a:spcPct val="0"/>
              </a:spcAft>
            </a:pPr>
            <a:br>
              <a:rPr lang="de-CH" altLang="de-DE" sz="3200" b="1" dirty="0"/>
            </a:br>
            <a:endParaRPr lang="de-CH" altLang="de-DE" sz="3200" dirty="0"/>
          </a:p>
        </p:txBody>
      </p:sp>
      <p:sp>
        <p:nvSpPr>
          <p:cNvPr id="7" name="Rechteck 6"/>
          <p:cNvSpPr/>
          <p:nvPr/>
        </p:nvSpPr>
        <p:spPr>
          <a:xfrm>
            <a:off x="816900" y="6430792"/>
            <a:ext cx="931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de-CH" dirty="0"/>
          </a:p>
        </p:txBody>
      </p:sp>
      <p:sp>
        <p:nvSpPr>
          <p:cNvPr id="16" name="Foliennummernplatzhalter 5"/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2" name="Stern mit 32 Zacken 5">
            <a:extLst>
              <a:ext uri="{FF2B5EF4-FFF2-40B4-BE49-F238E27FC236}">
                <a16:creationId xmlns:a16="http://schemas.microsoft.com/office/drawing/2014/main" id="{76548B00-2A5D-4183-DA3E-A07A9B63B223}"/>
              </a:ext>
            </a:extLst>
          </p:cNvPr>
          <p:cNvSpPr/>
          <p:nvPr/>
        </p:nvSpPr>
        <p:spPr>
          <a:xfrm>
            <a:off x="6304901" y="1533422"/>
            <a:ext cx="3823547" cy="3791156"/>
          </a:xfrm>
          <a:prstGeom prst="star32">
            <a:avLst>
              <a:gd name="adj" fmla="val 46655"/>
            </a:avLst>
          </a:prstGeom>
          <a:ln>
            <a:solidFill>
              <a:srgbClr val="F0826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2500" b="1" dirty="0">
                <a:hlinkClick r:id="rId3"/>
              </a:rPr>
              <a:t>Login </a:t>
            </a:r>
            <a:r>
              <a:rPr lang="de-CH" sz="2500" b="1" dirty="0" err="1">
                <a:hlinkClick r:id="rId3"/>
              </a:rPr>
              <a:t>Gesuchsportal</a:t>
            </a:r>
            <a:r>
              <a:rPr lang="de-CH" sz="2500" b="1" dirty="0">
                <a:hlinkClick r:id="rId3"/>
              </a:rPr>
              <a:t> </a:t>
            </a:r>
            <a:endParaRPr lang="de-CH" sz="2500" b="1" dirty="0"/>
          </a:p>
        </p:txBody>
      </p:sp>
      <p:sp>
        <p:nvSpPr>
          <p:cNvPr id="11" name="Stern mit 32 Zacken 5">
            <a:extLst>
              <a:ext uri="{FF2B5EF4-FFF2-40B4-BE49-F238E27FC236}">
                <a16:creationId xmlns:a16="http://schemas.microsoft.com/office/drawing/2014/main" id="{657A2D1C-9148-3F4E-84EE-786BC30B9510}"/>
              </a:ext>
            </a:extLst>
          </p:cNvPr>
          <p:cNvSpPr/>
          <p:nvPr/>
        </p:nvSpPr>
        <p:spPr>
          <a:xfrm>
            <a:off x="1343471" y="1533896"/>
            <a:ext cx="3823547" cy="3791156"/>
          </a:xfrm>
          <a:prstGeom prst="star32">
            <a:avLst>
              <a:gd name="adj" fmla="val 46655"/>
            </a:avLst>
          </a:prstGeom>
          <a:ln>
            <a:solidFill>
              <a:srgbClr val="F0826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500" b="1" dirty="0">
                <a:hlinkClick r:id="rId4"/>
              </a:rPr>
              <a:t>Login portail de demandes</a:t>
            </a:r>
            <a:endParaRPr lang="fr-FR" sz="2500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036683C-7715-4759-968E-4423E08EBFD5}"/>
              </a:ext>
            </a:extLst>
          </p:cNvPr>
          <p:cNvSpPr txBox="1"/>
          <p:nvPr/>
        </p:nvSpPr>
        <p:spPr>
          <a:xfrm>
            <a:off x="2211129" y="4294025"/>
            <a:ext cx="20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6461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99660" y="967476"/>
            <a:ext cx="11449272" cy="548216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de-CH" altLang="de-DE" b="1" dirty="0"/>
              <a:t>Collection de </a:t>
            </a:r>
            <a:r>
              <a:rPr lang="de-CH" altLang="de-DE" b="1" dirty="0" err="1"/>
              <a:t>liens</a:t>
            </a:r>
            <a:r>
              <a:rPr lang="de-CH" altLang="de-DE" b="1" dirty="0"/>
              <a:t> l Linksammlung</a:t>
            </a:r>
            <a:br>
              <a:rPr lang="de-CH" altLang="de-DE" b="1" dirty="0"/>
            </a:br>
            <a:br>
              <a:rPr lang="de-CH" altLang="de-DE" b="1" dirty="0"/>
            </a:br>
            <a:br>
              <a:rPr lang="de-CH" altLang="de-DE" b="1" dirty="0"/>
            </a:br>
            <a:br>
              <a:rPr lang="de-CH" altLang="de-DE" b="1" dirty="0"/>
            </a:br>
            <a:endParaRPr lang="de-CH" altLang="de-DE" dirty="0"/>
          </a:p>
        </p:txBody>
      </p:sp>
      <p:sp>
        <p:nvSpPr>
          <p:cNvPr id="2" name="Rechteck 1"/>
          <p:cNvSpPr/>
          <p:nvPr/>
        </p:nvSpPr>
        <p:spPr>
          <a:xfrm>
            <a:off x="6540725" y="1902664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600" b="1" dirty="0">
                <a:hlinkClick r:id="rId3"/>
              </a:rPr>
              <a:t>Kultur und Schule</a:t>
            </a:r>
            <a:endParaRPr lang="de-CH" sz="1600" b="1" dirty="0"/>
          </a:p>
          <a:p>
            <a:r>
              <a:rPr lang="de-CH" sz="1600" b="1" dirty="0">
                <a:hlinkClick r:id="rId4"/>
              </a:rPr>
              <a:t>Kulturverantwortliche in Schulen</a:t>
            </a:r>
            <a:endParaRPr lang="de-CH" sz="1600" b="1" dirty="0"/>
          </a:p>
          <a:p>
            <a:br>
              <a:rPr lang="de-CH" altLang="de-DE" sz="1600" b="1" dirty="0"/>
            </a:br>
            <a:r>
              <a:rPr lang="de-CH" sz="1600" b="1" dirty="0">
                <a:hlinkClick r:id="rId5"/>
              </a:rPr>
              <a:t>Fördermöglichkeiten und Angebote für Schulen</a:t>
            </a:r>
            <a:endParaRPr lang="de-CH" sz="1600" b="1" dirty="0"/>
          </a:p>
          <a:p>
            <a:r>
              <a:rPr lang="de-CH" sz="1600" dirty="0">
                <a:hlinkClick r:id="rId6"/>
              </a:rPr>
              <a:t>Kulturgutscheine</a:t>
            </a:r>
            <a:r>
              <a:rPr lang="de-CH" sz="1600" dirty="0"/>
              <a:t> / </a:t>
            </a:r>
            <a:r>
              <a:rPr lang="de-CH" sz="1600" dirty="0">
                <a:hlinkClick r:id="rId7"/>
              </a:rPr>
              <a:t>Angebotspalette Kulturgutscheine</a:t>
            </a:r>
            <a:endParaRPr lang="de-CH" sz="1600" dirty="0"/>
          </a:p>
          <a:p>
            <a:r>
              <a:rPr lang="de-CH" sz="1600" dirty="0">
                <a:hlinkClick r:id="rId8"/>
              </a:rPr>
              <a:t>Kulturorte - Reisegutscheine </a:t>
            </a:r>
            <a:endParaRPr lang="de-CH" sz="1600" dirty="0"/>
          </a:p>
          <a:p>
            <a:r>
              <a:rPr lang="de-CH" sz="1600" dirty="0">
                <a:hlinkClick r:id="rId9"/>
              </a:rPr>
              <a:t>Anleitung - Wie beantrage ich einen Kulturgutschein?</a:t>
            </a:r>
            <a:endParaRPr lang="de-CH" sz="1600" dirty="0"/>
          </a:p>
          <a:p>
            <a:r>
              <a:rPr lang="de-CH" sz="1600" dirty="0">
                <a:hlinkClick r:id="rId10"/>
              </a:rPr>
              <a:t>KidS</a:t>
            </a:r>
            <a:endParaRPr lang="de-CH" sz="1600" dirty="0"/>
          </a:p>
          <a:p>
            <a:r>
              <a:rPr lang="de-CH" sz="1600" dirty="0">
                <a:hlinkClick r:id="rId11"/>
              </a:rPr>
              <a:t>Kulturangebote </a:t>
            </a:r>
            <a:r>
              <a:rPr lang="de-CH" sz="1600" dirty="0" err="1">
                <a:hlinkClick r:id="rId11"/>
              </a:rPr>
              <a:t>prêt</a:t>
            </a:r>
            <a:r>
              <a:rPr lang="de-CH" sz="1600" dirty="0">
                <a:hlinkClick r:id="rId11"/>
              </a:rPr>
              <a:t>-à-</a:t>
            </a:r>
            <a:r>
              <a:rPr lang="de-CH" sz="1600" dirty="0" err="1">
                <a:hlinkClick r:id="rId11"/>
              </a:rPr>
              <a:t>participer</a:t>
            </a:r>
            <a:endParaRPr lang="de-CH" sz="1600" dirty="0"/>
          </a:p>
          <a:p>
            <a:r>
              <a:rPr lang="de-CH" sz="1600" dirty="0">
                <a:hlinkClick r:id="rId12"/>
              </a:rPr>
              <a:t>Kulturprojekte tête-à-tête</a:t>
            </a:r>
            <a:endParaRPr lang="de-CH" sz="1600" dirty="0"/>
          </a:p>
          <a:p>
            <a:r>
              <a:rPr lang="de-CH" sz="1600" dirty="0">
                <a:hlinkClick r:id="rId13"/>
              </a:rPr>
              <a:t>Link zu MUS-E, Theaterlink, Kinokultur, Roadmovie</a:t>
            </a:r>
            <a:endParaRPr lang="de-CH" sz="1600" dirty="0"/>
          </a:p>
          <a:p>
            <a:endParaRPr lang="de-CH" sz="1600" dirty="0">
              <a:hlinkClick r:id="" action="ppaction://noaction"/>
            </a:endParaRPr>
          </a:p>
          <a:p>
            <a:r>
              <a:rPr lang="de-CH" sz="1600" dirty="0">
                <a:hlinkClick r:id="" action="ppaction://noaction"/>
              </a:rPr>
              <a:t>Login Gesuchsportal </a:t>
            </a:r>
            <a:endParaRPr lang="de-CH" sz="1600" dirty="0"/>
          </a:p>
          <a:p>
            <a:endParaRPr lang="de-CH" sz="1600" dirty="0"/>
          </a:p>
          <a:p>
            <a:r>
              <a:rPr lang="de-CH" sz="1600" dirty="0">
                <a:hlinkClick r:id="rId14"/>
              </a:rPr>
              <a:t>Leitfaden «Kultur erleben».pdf</a:t>
            </a:r>
            <a:endParaRPr lang="de-CH" sz="1600" dirty="0"/>
          </a:p>
          <a:p>
            <a:endParaRPr lang="de-CH" sz="1600" dirty="0"/>
          </a:p>
        </p:txBody>
      </p:sp>
      <p:sp>
        <p:nvSpPr>
          <p:cNvPr id="6" name="Rechteck 5"/>
          <p:cNvSpPr/>
          <p:nvPr/>
        </p:nvSpPr>
        <p:spPr>
          <a:xfrm>
            <a:off x="799660" y="1902665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600" b="1" dirty="0">
                <a:hlinkClick r:id="rId15"/>
              </a:rPr>
              <a:t>Culture et </a:t>
            </a:r>
            <a:r>
              <a:rPr lang="de-CH" sz="1600" b="1" dirty="0" err="1">
                <a:hlinkClick r:id="rId15"/>
              </a:rPr>
              <a:t>école</a:t>
            </a:r>
            <a:br>
              <a:rPr lang="de-CH" sz="1600" b="1" dirty="0"/>
            </a:br>
            <a:r>
              <a:rPr lang="fr-FR" sz="1600" b="1" dirty="0">
                <a:hlinkClick r:id="rId16"/>
              </a:rPr>
              <a:t>Responsables de la culture dans les écoles</a:t>
            </a:r>
            <a:endParaRPr lang="fr-FR" sz="1600" b="1" dirty="0"/>
          </a:p>
          <a:p>
            <a:br>
              <a:rPr lang="de-CH" sz="1600" dirty="0"/>
            </a:br>
            <a:r>
              <a:rPr lang="fr-FR" sz="1600" b="1" dirty="0">
                <a:hlinkClick r:id="rId17"/>
              </a:rPr>
              <a:t>Soutien et offres pour les écoles</a:t>
            </a:r>
            <a:endParaRPr lang="fr-FR" sz="1600" dirty="0"/>
          </a:p>
          <a:p>
            <a:r>
              <a:rPr lang="fr-FR" sz="1600" dirty="0">
                <a:hlinkClick r:id="rId18"/>
              </a:rPr>
              <a:t>Bons culturels</a:t>
            </a:r>
            <a:r>
              <a:rPr lang="fr-FR" sz="1600" dirty="0"/>
              <a:t> / </a:t>
            </a:r>
            <a:r>
              <a:rPr lang="fr-FR" sz="1600" dirty="0">
                <a:hlinkClick r:id="rId19"/>
              </a:rPr>
              <a:t>Palette d’offres de bons culturels</a:t>
            </a:r>
            <a:endParaRPr lang="fr-FR" sz="1600" dirty="0"/>
          </a:p>
          <a:p>
            <a:r>
              <a:rPr lang="fr-FR" sz="1600" dirty="0">
                <a:hlinkClick r:id="rId20"/>
              </a:rPr>
              <a:t>Lieux culturels - Bon pour une sortie</a:t>
            </a:r>
            <a:endParaRPr lang="fr-FR" sz="1600" dirty="0"/>
          </a:p>
          <a:p>
            <a:r>
              <a:rPr lang="fr-FR" sz="1600" dirty="0">
                <a:hlinkClick r:id="rId21"/>
              </a:rPr>
              <a:t>Instructions - Comment faire une demande de bon culturel ?</a:t>
            </a:r>
            <a:endParaRPr lang="fr-FR" sz="1600" dirty="0"/>
          </a:p>
          <a:p>
            <a:r>
              <a:rPr lang="fr-FR" sz="1600" dirty="0">
                <a:hlinkClick r:id="rId22"/>
              </a:rPr>
              <a:t>Projécoles</a:t>
            </a:r>
            <a:endParaRPr lang="fr-FR" sz="1600" dirty="0"/>
          </a:p>
          <a:p>
            <a:r>
              <a:rPr lang="fr-FR" sz="1600" dirty="0">
                <a:hlinkClick r:id="rId23"/>
              </a:rPr>
              <a:t>Offres culturelles prêt-à-participer</a:t>
            </a:r>
            <a:endParaRPr lang="fr-FR" sz="1600" dirty="0"/>
          </a:p>
          <a:p>
            <a:r>
              <a:rPr lang="fr-FR" sz="1600" dirty="0">
                <a:hlinkClick r:id="rId24"/>
              </a:rPr>
              <a:t>Projets culturels tête-à-tête</a:t>
            </a:r>
            <a:endParaRPr lang="fr-FR" sz="1600" dirty="0"/>
          </a:p>
          <a:p>
            <a:r>
              <a:rPr lang="fr-FR" sz="1600" dirty="0">
                <a:hlinkClick r:id="rId25"/>
              </a:rPr>
              <a:t>Liens vers MUS-E, </a:t>
            </a:r>
            <a:r>
              <a:rPr lang="fr-FR" sz="1600" dirty="0" err="1">
                <a:hlinkClick r:id="rId25"/>
              </a:rPr>
              <a:t>Theaterlink</a:t>
            </a:r>
            <a:r>
              <a:rPr lang="fr-FR" sz="1600" dirty="0">
                <a:hlinkClick r:id="rId25"/>
              </a:rPr>
              <a:t>, </a:t>
            </a:r>
            <a:r>
              <a:rPr lang="fr-FR" sz="1600" dirty="0" err="1">
                <a:hlinkClick r:id="rId25"/>
              </a:rPr>
              <a:t>Cinéculture</a:t>
            </a:r>
            <a:r>
              <a:rPr lang="fr-FR" sz="1600" dirty="0">
                <a:hlinkClick r:id="rId25"/>
              </a:rPr>
              <a:t>, </a:t>
            </a:r>
            <a:r>
              <a:rPr lang="fr-FR" sz="1600" dirty="0" err="1">
                <a:hlinkClick r:id="rId25"/>
              </a:rPr>
              <a:t>Roadmovie</a:t>
            </a:r>
            <a:endParaRPr lang="fr-FR" sz="1600" dirty="0"/>
          </a:p>
          <a:p>
            <a:endParaRPr lang="fr-FR" sz="1600" dirty="0">
              <a:hlinkClick r:id="" action="ppaction://noaction"/>
            </a:endParaRPr>
          </a:p>
          <a:p>
            <a:r>
              <a:rPr lang="fr-FR" sz="1600" dirty="0">
                <a:hlinkClick r:id="" action="ppaction://noaction"/>
              </a:rPr>
              <a:t>Login portail de demandes</a:t>
            </a:r>
            <a:endParaRPr lang="fr-FR" sz="1600" dirty="0"/>
          </a:p>
          <a:p>
            <a:endParaRPr lang="fr-FR" sz="1600" dirty="0"/>
          </a:p>
          <a:p>
            <a:r>
              <a:rPr lang="de-CH" sz="1600" dirty="0">
                <a:hlinkClick r:id="rId26"/>
              </a:rPr>
              <a:t>Aide-mémoire « </a:t>
            </a:r>
            <a:r>
              <a:rPr lang="de-CH" sz="1600" dirty="0" err="1">
                <a:hlinkClick r:id="rId26"/>
              </a:rPr>
              <a:t>L’expérience</a:t>
            </a:r>
            <a:r>
              <a:rPr lang="de-CH" sz="1600" dirty="0">
                <a:hlinkClick r:id="rId26"/>
              </a:rPr>
              <a:t> culturelle ».pdf</a:t>
            </a:r>
            <a:endParaRPr lang="de-CH" sz="1600" dirty="0"/>
          </a:p>
          <a:p>
            <a:r>
              <a:rPr lang="de-CH" sz="1600" dirty="0">
                <a:highlight>
                  <a:srgbClr val="FFFFFF"/>
                </a:highlight>
                <a:latin typeface="Arial" panose="020B0604020202020204" pitchFamily="34" charset="0"/>
              </a:rPr>
              <a:t>	</a:t>
            </a:r>
            <a:endParaRPr lang="de-CH" sz="1600" dirty="0">
              <a:highlight>
                <a:srgbClr val="FFFFFF"/>
              </a:highlight>
            </a:endParaRPr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8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16" y="0"/>
            <a:ext cx="5820543" cy="58205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7CC7FC-9400-45C0-AEE5-559DC7B8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3140968"/>
            <a:ext cx="8496300" cy="1558082"/>
          </a:xfrm>
        </p:spPr>
        <p:txBody>
          <a:bodyPr/>
          <a:lstStyle/>
          <a:p>
            <a:r>
              <a:rPr lang="fr-CH" sz="5400" b="1" dirty="0"/>
              <a:t>Culture et école</a:t>
            </a:r>
            <a:br>
              <a:rPr lang="fr-CH" b="1" dirty="0"/>
            </a:br>
            <a:r>
              <a:rPr lang="fr-CH" sz="3400" b="1" dirty="0"/>
              <a:t> </a:t>
            </a:r>
            <a:br>
              <a:rPr lang="fr-CH" b="1" dirty="0"/>
            </a:br>
            <a:r>
              <a:rPr lang="fr-CH" sz="3400" b="1" dirty="0"/>
              <a:t>Informations pour les écoles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7" y="6033704"/>
            <a:ext cx="10978437" cy="430643"/>
          </a:xfrm>
        </p:spPr>
        <p:txBody>
          <a:bodyPr/>
          <a:lstStyle/>
          <a:p>
            <a:r>
              <a:rPr lang="fr-CH" sz="1100" dirty="0">
                <a:latin typeface="Arial (Textkörper)"/>
              </a:rPr>
              <a:t>Direction de l’instruction publique et de la culture du canton de Berne / Office de la culture / Section Encouragement des activités culturelles / Unité Médiation culturelle</a:t>
            </a:r>
          </a:p>
          <a:p>
            <a:endParaRPr lang="fr-CH" dirty="0">
              <a:latin typeface="+mn-lt"/>
            </a:endParaRPr>
          </a:p>
          <a:p>
            <a:pPr>
              <a:defRPr/>
            </a:pPr>
            <a:r>
              <a:rPr lang="fr-CH" sz="1000" dirty="0"/>
              <a:t>1007395</a:t>
            </a:r>
            <a:r>
              <a:rPr lang="fr-CH" sz="1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248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921645" y="2096529"/>
            <a:ext cx="68965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altLang="de-DE" dirty="0"/>
              <a:t>Vous trouverez les offres sous …</a:t>
            </a:r>
          </a:p>
          <a:p>
            <a:pPr>
              <a:spcAft>
                <a:spcPts val="600"/>
              </a:spcAft>
            </a:pPr>
            <a:r>
              <a:rPr lang="fr-CH" dirty="0">
                <a:hlinkClick r:id="rId2"/>
              </a:rPr>
              <a:t>Palette d’offres culturelles « Culture et école »</a:t>
            </a:r>
            <a:endParaRPr lang="fr-CH" altLang="de-DE" dirty="0"/>
          </a:p>
          <a:p>
            <a:pPr>
              <a:spcAft>
                <a:spcPts val="600"/>
              </a:spcAft>
            </a:pPr>
            <a:r>
              <a:rPr lang="fr-CH" dirty="0">
                <a:hlinkClick r:id="rId3"/>
              </a:rPr>
              <a:t>Offres et projets sélectionnés pour les écoles</a:t>
            </a:r>
            <a:endParaRPr lang="fr-CH" dirty="0"/>
          </a:p>
          <a:p>
            <a:pPr>
              <a:spcAft>
                <a:spcPts val="600"/>
              </a:spcAft>
            </a:pPr>
            <a:endParaRPr lang="fr-CH" sz="1000" dirty="0"/>
          </a:p>
          <a:p>
            <a:pPr>
              <a:spcAft>
                <a:spcPts val="600"/>
              </a:spcAft>
            </a:pPr>
            <a:r>
              <a:rPr lang="fr-CH" dirty="0"/>
              <a:t>En outre, des informations sur les offres, les projets et les manifestations sont publiées dans la lettre d’information </a:t>
            </a:r>
            <a:br>
              <a:rPr lang="fr-CH" dirty="0"/>
            </a:br>
            <a:r>
              <a:rPr lang="fr-CH" dirty="0" err="1"/>
              <a:t>e-ducation</a:t>
            </a:r>
            <a:r>
              <a:rPr lang="fr-CH" dirty="0"/>
              <a:t>, dans la Feuille officielle scolaire EDUCATION et dans la lettre d’information de l’Office de la culture.</a:t>
            </a:r>
          </a:p>
          <a:p>
            <a:pPr>
              <a:spcAft>
                <a:spcPts val="600"/>
              </a:spcAft>
            </a:pPr>
            <a:endParaRPr lang="fr-CH" sz="1000" dirty="0"/>
          </a:p>
          <a:p>
            <a:pPr>
              <a:spcAft>
                <a:spcPts val="600"/>
              </a:spcAft>
            </a:pPr>
            <a:r>
              <a:rPr lang="fr-CH" b="1" dirty="0"/>
              <a:t>Lettre d’information </a:t>
            </a:r>
            <a:r>
              <a:rPr lang="fr-CH" b="1" dirty="0" err="1"/>
              <a:t>e-ducation</a:t>
            </a:r>
            <a:r>
              <a:rPr lang="fr-CH" b="1" dirty="0"/>
              <a:t>			</a:t>
            </a:r>
            <a:r>
              <a:rPr lang="fr-CH" u="sng" dirty="0">
                <a:hlinkClick r:id="rId4"/>
              </a:rPr>
              <a:t>S’abonner</a:t>
            </a:r>
            <a:endParaRPr lang="fr-CH" u="sng" dirty="0"/>
          </a:p>
          <a:p>
            <a:pPr>
              <a:spcAft>
                <a:spcPts val="600"/>
              </a:spcAft>
            </a:pPr>
            <a:r>
              <a:rPr lang="fr-CH" b="1" dirty="0"/>
              <a:t>Feuille officielle scolaire EDUCATION		</a:t>
            </a:r>
            <a:r>
              <a:rPr lang="fr-CH" dirty="0">
                <a:hlinkClick r:id="rId5" tooltip="Hier abonnieren"/>
              </a:rPr>
              <a:t>S’abonner</a:t>
            </a:r>
            <a:endParaRPr lang="fr-CH" dirty="0"/>
          </a:p>
          <a:p>
            <a:pPr>
              <a:spcAft>
                <a:spcPts val="600"/>
              </a:spcAft>
            </a:pPr>
            <a:r>
              <a:rPr lang="fr-CH" b="1" dirty="0"/>
              <a:t>Lettre d’information de l’Office de la culture	</a:t>
            </a:r>
            <a:r>
              <a:rPr lang="fr-CH" u="sng" dirty="0">
                <a:hlinkClick r:id="rId6"/>
              </a:rPr>
              <a:t>S’abonner</a:t>
            </a:r>
            <a:endParaRPr lang="fr-CH" u="sng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Vue d’ensemble des sources d’information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0" y="2352196"/>
            <a:ext cx="4226245" cy="3314702"/>
          </a:xfrm>
          <a:prstGeom prst="rect">
            <a:avLst/>
          </a:prstGeom>
          <a:solidFill>
            <a:srgbClr val="92D4EE"/>
          </a:solidFill>
        </p:spPr>
      </p:pic>
    </p:spTree>
    <p:extLst>
      <p:ext uri="{BB962C8B-B14F-4D97-AF65-F5344CB8AC3E}">
        <p14:creationId xmlns:p14="http://schemas.microsoft.com/office/powerpoint/2010/main" val="417349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673800"/>
            <a:ext cx="7704856" cy="7567269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21</a:t>
            </a:fld>
            <a:endParaRPr lang="fr-CH" dirty="0"/>
          </a:p>
        </p:txBody>
      </p:sp>
      <p:sp>
        <p:nvSpPr>
          <p:cNvPr id="3" name="Rechteck 2"/>
          <p:cNvSpPr/>
          <p:nvPr/>
        </p:nvSpPr>
        <p:spPr>
          <a:xfrm>
            <a:off x="776327" y="1988840"/>
            <a:ext cx="747991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>
                <a:latin typeface="Arial (Textkörper)"/>
              </a:rPr>
              <a:t>L’Unité Médiation culturelle est là pour répondre à vos questions concernant la formation culturelle dans les écoles, de l’approche par projets jusqu’à la création d’un profil culturel pour votre école</a:t>
            </a:r>
            <a:r>
              <a:rPr lang="fr-CH" altLang="de-DE" b="1" dirty="0">
                <a:latin typeface="Arial (Textkörper)"/>
              </a:rPr>
              <a:t>, </a:t>
            </a:r>
            <a:r>
              <a:rPr lang="fr-CH" b="1" dirty="0">
                <a:latin typeface="Arial (Textkörper)"/>
              </a:rPr>
              <a:t>et pour vous conseiller.</a:t>
            </a:r>
          </a:p>
          <a:p>
            <a:r>
              <a:rPr lang="fr-CH" dirty="0">
                <a:latin typeface="Arial (Textkörper)"/>
              </a:rPr>
              <a:t> </a:t>
            </a:r>
          </a:p>
          <a:p>
            <a:endParaRPr lang="fr-CH" dirty="0">
              <a:latin typeface="Arial (Textkörper)"/>
            </a:endParaRPr>
          </a:p>
          <a:p>
            <a:endParaRPr lang="fr-CH" dirty="0">
              <a:latin typeface="Arial (Textkörper)"/>
            </a:endParaRPr>
          </a:p>
          <a:p>
            <a:endParaRPr lang="fr-CH" dirty="0">
              <a:latin typeface="Arial (Textkörper)"/>
            </a:endParaRPr>
          </a:p>
          <a:p>
            <a:r>
              <a:rPr lang="fr-CH" dirty="0">
                <a:latin typeface="Arial (Textkörper)"/>
              </a:rPr>
              <a:t>Direction de l’instruction publique et de la culture du canton de Berne</a:t>
            </a:r>
          </a:p>
          <a:p>
            <a:endParaRPr lang="fr-CH" sz="500" dirty="0">
              <a:latin typeface="Arial (Textkörper)"/>
            </a:endParaRPr>
          </a:p>
          <a:p>
            <a:r>
              <a:rPr lang="fr-CH" dirty="0">
                <a:latin typeface="Arial (Textkörper)"/>
              </a:rPr>
              <a:t>Office de la culture, Section Encouragement des activités culturelles, </a:t>
            </a:r>
            <a:br>
              <a:rPr lang="fr-CH" dirty="0">
                <a:latin typeface="Arial (Textkörper)"/>
              </a:rPr>
            </a:br>
            <a:r>
              <a:rPr lang="fr-CH" dirty="0">
                <a:latin typeface="Arial (Textkörper)"/>
              </a:rPr>
              <a:t>Unité Médiation culturelle</a:t>
            </a:r>
          </a:p>
          <a:p>
            <a:endParaRPr lang="fr-CH" sz="500" dirty="0">
              <a:latin typeface="Arial (Textkörper)"/>
            </a:endParaRPr>
          </a:p>
          <a:p>
            <a:r>
              <a:rPr lang="fr-CH" dirty="0">
                <a:latin typeface="Arial (Textkörper)"/>
              </a:rPr>
              <a:t>Sulgeneckstrasse 70, 3005 Berne</a:t>
            </a:r>
          </a:p>
          <a:p>
            <a:endParaRPr lang="fr-CH" sz="500" dirty="0">
              <a:latin typeface="Arial (Textkörper)"/>
            </a:endParaRPr>
          </a:p>
          <a:p>
            <a:r>
              <a:rPr lang="fr-CH" u="sng" dirty="0">
                <a:latin typeface="Arial (Textkörper)"/>
                <a:hlinkClick r:id="rId3"/>
              </a:rPr>
              <a:t>+41 31 633 83 11</a:t>
            </a:r>
            <a:endParaRPr lang="fr-CH" dirty="0">
              <a:latin typeface="Arial (Textkörper)"/>
            </a:endParaRPr>
          </a:p>
          <a:p>
            <a:endParaRPr lang="fr-CH" altLang="de-DE" sz="500" u="sng" dirty="0">
              <a:latin typeface="Arial (Textkörper)"/>
              <a:hlinkClick r:id="rId4"/>
            </a:endParaRPr>
          </a:p>
          <a:p>
            <a:r>
              <a:rPr lang="fr-CH" altLang="de-DE" u="sng" dirty="0">
                <a:latin typeface="Arial (Textkörper)"/>
                <a:hlinkClick r:id="rId4"/>
              </a:rPr>
              <a:t>mediationculturelle@be.ch</a:t>
            </a:r>
            <a:endParaRPr lang="fr-CH" altLang="de-DE" u="sng" dirty="0">
              <a:latin typeface="Arial (Textkörper)"/>
            </a:endParaRPr>
          </a:p>
          <a:p>
            <a:endParaRPr lang="fr-CH" sz="500" dirty="0">
              <a:latin typeface="Arial (Textkörper)"/>
            </a:endParaRPr>
          </a:p>
          <a:p>
            <a:r>
              <a:rPr lang="fr-CH" u="sng" dirty="0">
                <a:latin typeface="Arial (Textkörper)"/>
                <a:hlinkClick r:id="rId5"/>
              </a:rPr>
              <a:t>www.be.ch/mediationculturelle</a:t>
            </a:r>
            <a:endParaRPr lang="fr-CH" dirty="0">
              <a:latin typeface="Arial (Textkörper)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Culture et école</a:t>
            </a:r>
          </a:p>
        </p:txBody>
      </p:sp>
    </p:spTree>
    <p:extLst>
      <p:ext uri="{BB962C8B-B14F-4D97-AF65-F5344CB8AC3E}">
        <p14:creationId xmlns:p14="http://schemas.microsoft.com/office/powerpoint/2010/main" val="159997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69" y="980728"/>
            <a:ext cx="10983913" cy="619126"/>
          </a:xfrm>
        </p:spPr>
        <p:txBody>
          <a:bodyPr/>
          <a:lstStyle/>
          <a:p>
            <a:r>
              <a:rPr lang="fr-CH" b="1" dirty="0"/>
              <a:t>Programme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12" y="1628800"/>
            <a:ext cx="10983913" cy="3592611"/>
          </a:xfrm>
        </p:spPr>
        <p:txBody>
          <a:bodyPr/>
          <a:lstStyle/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« Culture et école » : aperçu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Développer le potentiel de la formation culturelle dans les écoles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Permettre les impulsions culturelles au quotidien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Impliquer des actrices et acteurs culturels professionnels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Intégrer des responsables de la culture dans les écoles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Demander des contributions financières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Bons culturels, projets culturels à l’école (</a:t>
            </a:r>
            <a:r>
              <a:rPr lang="fr-CH" sz="2000" i="1" dirty="0" err="1"/>
              <a:t>Projécoles</a:t>
            </a:r>
            <a:r>
              <a:rPr lang="fr-CH" sz="2000" i="1" dirty="0"/>
              <a:t>)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Recourir aux offres et projets culturels sélectionnés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i="1" dirty="0"/>
              <a:t>concours tête-à-tête, </a:t>
            </a:r>
            <a:r>
              <a:rPr lang="de-CH" sz="2000" dirty="0" err="1"/>
              <a:t>offres</a:t>
            </a:r>
            <a:r>
              <a:rPr lang="de-CH" sz="2000" dirty="0"/>
              <a:t> </a:t>
            </a:r>
            <a:r>
              <a:rPr lang="de-CH" sz="2000" dirty="0" err="1"/>
              <a:t>culturelles</a:t>
            </a:r>
            <a:r>
              <a:rPr lang="de-CH" sz="2000" dirty="0"/>
              <a:t> </a:t>
            </a:r>
            <a:r>
              <a:rPr lang="de-CH" sz="2000" dirty="0" err="1"/>
              <a:t>prêt</a:t>
            </a:r>
            <a:r>
              <a:rPr lang="de-CH" sz="2000" dirty="0"/>
              <a:t>-à-</a:t>
            </a:r>
            <a:r>
              <a:rPr lang="de-CH" sz="2000" dirty="0" err="1"/>
              <a:t>participer</a:t>
            </a:r>
            <a:r>
              <a:rPr lang="de-CH" sz="2000" dirty="0"/>
              <a:t> et plus</a:t>
            </a:r>
            <a:endParaRPr lang="fr-CH" sz="2000" dirty="0"/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Planifier et réaliser des projets de formation culturelle dans les écoles, mener une réflexion à ce sujet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fr-CH" sz="2000" b="1" dirty="0"/>
              <a:t>Vue d’ensemble des sources d’information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8730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2" y="1071564"/>
            <a:ext cx="10983913" cy="619126"/>
          </a:xfrm>
        </p:spPr>
        <p:txBody>
          <a:bodyPr/>
          <a:lstStyle/>
          <a:p>
            <a:r>
              <a:rPr lang="fr-CH" b="1" dirty="0"/>
              <a:t>« Culture et école » : aperçu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97" y="1916832"/>
            <a:ext cx="7180816" cy="359261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fr-CH" sz="1800" dirty="0"/>
              <a:t>Sous le nom « Culture et école », le canton de Berne …</a:t>
            </a:r>
          </a:p>
          <a:p>
            <a:pPr>
              <a:lnSpc>
                <a:spcPct val="114000"/>
              </a:lnSpc>
            </a:pPr>
            <a:endParaRPr lang="fr-CH" sz="1000" dirty="0"/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sz="1800" dirty="0"/>
              <a:t>propose aux écoles des offres de médiation culturelle réceptives, interactives et participatives ;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sz="1800" dirty="0"/>
              <a:t>contribue au financement de projets de médiation culturelle de qualité, convaincants et menés à court, moyen ou long terme ;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sz="1800" dirty="0"/>
              <a:t>coordonne le réseau des responsables de la culture dans les écoles. </a:t>
            </a:r>
          </a:p>
          <a:p>
            <a:pPr>
              <a:lnSpc>
                <a:spcPct val="114000"/>
              </a:lnSpc>
            </a:pPr>
            <a:endParaRPr lang="fr-CH" sz="1000" dirty="0"/>
          </a:p>
          <a:p>
            <a:pPr>
              <a:lnSpc>
                <a:spcPct val="114000"/>
              </a:lnSpc>
            </a:pPr>
            <a:r>
              <a:rPr lang="fr-CH" sz="1800" dirty="0"/>
              <a:t>Les écoles peuvent demander à tout moment des contributions financières via les « bons culturels » et les « projets culturels dans les écoles (</a:t>
            </a:r>
            <a:r>
              <a:rPr lang="fr-CH" sz="1800" dirty="0" err="1"/>
              <a:t>Projécoles</a:t>
            </a:r>
            <a:r>
              <a:rPr lang="fr-CH" sz="1800" dirty="0"/>
              <a:t>) ».</a:t>
            </a:r>
          </a:p>
          <a:p>
            <a:pPr>
              <a:lnSpc>
                <a:spcPct val="114000"/>
              </a:lnSpc>
            </a:pPr>
            <a:endParaRPr lang="fr-CH" sz="1000" dirty="0"/>
          </a:p>
          <a:p>
            <a:pPr>
              <a:lnSpc>
                <a:spcPct val="114000"/>
              </a:lnSpc>
            </a:pPr>
            <a:r>
              <a:rPr lang="fr-CH" sz="1800" dirty="0"/>
              <a:t>Les écoles peuvent aussi s’inscrire aux offres et projets culturels sélectionnés pour elles.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4</a:t>
            </a:fld>
            <a:endParaRPr lang="fr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1381127"/>
            <a:ext cx="5024655" cy="50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0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Verbinder: gewinkelt 205">
            <a:extLst>
              <a:ext uri="{FF2B5EF4-FFF2-40B4-BE49-F238E27FC236}">
                <a16:creationId xmlns:a16="http://schemas.microsoft.com/office/drawing/2014/main" id="{331E3B66-7403-0DD6-917E-CB69396B45F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34804" y="2292423"/>
            <a:ext cx="536926" cy="1300053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hteck 126">
            <a:extLst>
              <a:ext uri="{FF2B5EF4-FFF2-40B4-BE49-F238E27FC236}">
                <a16:creationId xmlns:a16="http://schemas.microsoft.com/office/drawing/2014/main" id="{A49E1ED7-0609-C034-3185-8305534109C5}"/>
              </a:ext>
            </a:extLst>
          </p:cNvPr>
          <p:cNvSpPr/>
          <p:nvPr/>
        </p:nvSpPr>
        <p:spPr>
          <a:xfrm>
            <a:off x="2839744" y="3327393"/>
            <a:ext cx="2308375" cy="479168"/>
          </a:xfrm>
          <a:prstGeom prst="rect">
            <a:avLst/>
          </a:prstGeom>
          <a:solidFill>
            <a:srgbClr val="D9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«Kultur und Schule» </a:t>
            </a:r>
          </a:p>
          <a:p>
            <a:pPr algn="ctr"/>
            <a:r>
              <a:rPr lang="de-CH" sz="1000" b="1" dirty="0">
                <a:solidFill>
                  <a:schemeClr val="tx1"/>
                </a:solidFill>
              </a:rPr>
              <a:t>«Culture et École»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44B15E8-501E-88B4-CCFB-EF5F85D043DC}"/>
              </a:ext>
            </a:extLst>
          </p:cNvPr>
          <p:cNvSpPr/>
          <p:nvPr/>
        </p:nvSpPr>
        <p:spPr>
          <a:xfrm>
            <a:off x="6208379" y="3345931"/>
            <a:ext cx="2100434" cy="458824"/>
          </a:xfrm>
          <a:prstGeom prst="rect">
            <a:avLst/>
          </a:prstGeom>
          <a:solidFill>
            <a:srgbClr val="F08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Schulen</a:t>
            </a: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Écoles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 dirty="0"/>
              <a:t>«Kultur und Schule» – wie funktioniert das?</a:t>
            </a:r>
          </a:p>
          <a:p>
            <a:r>
              <a:rPr lang="fr-FR" sz="2800" b="1" dirty="0"/>
              <a:t>« Culture et école » </a:t>
            </a:r>
            <a:r>
              <a:rPr lang="de-CH" sz="2800" b="1" dirty="0"/>
              <a:t>–</a:t>
            </a:r>
            <a:r>
              <a:rPr lang="fr-FR" sz="2800" b="1" dirty="0"/>
              <a:t> comment ça fonctionne ?</a:t>
            </a:r>
            <a:endParaRPr lang="de-CH" sz="2800" b="1" i="1" dirty="0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8FE9723-3A0F-EEDE-C0EA-646F26DE6F80}"/>
              </a:ext>
            </a:extLst>
          </p:cNvPr>
          <p:cNvSpPr txBox="1"/>
          <p:nvPr/>
        </p:nvSpPr>
        <p:spPr>
          <a:xfrm>
            <a:off x="5191085" y="6257771"/>
            <a:ext cx="6040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10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CE666-76C2-E42D-A250-FDC16B35B499}"/>
              </a:ext>
            </a:extLst>
          </p:cNvPr>
          <p:cNvSpPr/>
          <p:nvPr/>
        </p:nvSpPr>
        <p:spPr>
          <a:xfrm>
            <a:off x="839416" y="6844778"/>
            <a:ext cx="6096000" cy="381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de-CH" dirty="0"/>
          </a:p>
        </p:txBody>
      </p:sp>
      <p:sp>
        <p:nvSpPr>
          <p:cNvPr id="115" name="Foliennummernplatzhalter 5">
            <a:extLst>
              <a:ext uri="{FF2B5EF4-FFF2-40B4-BE49-F238E27FC236}">
                <a16:creationId xmlns:a16="http://schemas.microsoft.com/office/drawing/2014/main" id="{B14C5017-DED0-AC38-7EFF-F12AA57D4774}"/>
              </a:ext>
            </a:extLst>
          </p:cNvPr>
          <p:cNvSpPr txBox="1">
            <a:spLocks/>
          </p:cNvSpPr>
          <p:nvPr/>
        </p:nvSpPr>
        <p:spPr>
          <a:xfrm>
            <a:off x="12036668" y="6286656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118" name="Textplatzhalter 7">
            <a:extLst>
              <a:ext uri="{FF2B5EF4-FFF2-40B4-BE49-F238E27FC236}">
                <a16:creationId xmlns:a16="http://schemas.microsoft.com/office/drawing/2014/main" id="{FE9C74F7-6633-FF30-FA87-FDD740894841}"/>
              </a:ext>
            </a:extLst>
          </p:cNvPr>
          <p:cNvSpPr txBox="1">
            <a:spLocks/>
          </p:cNvSpPr>
          <p:nvPr/>
        </p:nvSpPr>
        <p:spPr>
          <a:xfrm>
            <a:off x="839787" y="6082824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C52E0E6-93AD-2EB4-AB68-49025288D48A}"/>
              </a:ext>
            </a:extLst>
          </p:cNvPr>
          <p:cNvSpPr/>
          <p:nvPr/>
        </p:nvSpPr>
        <p:spPr>
          <a:xfrm>
            <a:off x="1039296" y="2062467"/>
            <a:ext cx="1795508" cy="459912"/>
          </a:xfrm>
          <a:prstGeom prst="rect">
            <a:avLst/>
          </a:prstGeom>
          <a:solidFill>
            <a:srgbClr val="F08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Kulturanbietende</a:t>
            </a: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Prestataires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culturels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965CC4-E8C5-93AB-EE52-D4B5E65E240B}"/>
              </a:ext>
            </a:extLst>
          </p:cNvPr>
          <p:cNvSpPr/>
          <p:nvPr/>
        </p:nvSpPr>
        <p:spPr>
          <a:xfrm>
            <a:off x="4085599" y="2054498"/>
            <a:ext cx="4377429" cy="458824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Fixe Kulturangebote </a:t>
            </a:r>
            <a:r>
              <a:rPr lang="de-CH" altLang="de-DE" sz="1000" b="1" dirty="0">
                <a:solidFill>
                  <a:schemeClr val="tx1"/>
                </a:solidFill>
              </a:rPr>
              <a:t>l </a:t>
            </a:r>
            <a:r>
              <a:rPr lang="de-CH" sz="1000" b="1" dirty="0" err="1">
                <a:solidFill>
                  <a:schemeClr val="tx1"/>
                </a:solidFill>
              </a:rPr>
              <a:t>Offres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culturelles</a:t>
            </a:r>
            <a:r>
              <a:rPr lang="de-CH" sz="1000" b="1" dirty="0">
                <a:solidFill>
                  <a:schemeClr val="tx1"/>
                </a:solidFill>
              </a:rPr>
              <a:t> fixes </a:t>
            </a:r>
          </a:p>
          <a:p>
            <a:pPr algn="ctr"/>
            <a:r>
              <a:rPr lang="de-CH" sz="1000" b="1" dirty="0">
                <a:solidFill>
                  <a:schemeClr val="tx1"/>
                </a:solidFill>
              </a:rPr>
              <a:t>Eigene Kulturimpulsvorschläge </a:t>
            </a:r>
            <a:r>
              <a:rPr lang="de-CH" altLang="de-DE" sz="1000" b="1" dirty="0">
                <a:solidFill>
                  <a:schemeClr val="tx1"/>
                </a:solidFill>
              </a:rPr>
              <a:t>l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altLang="de-DE" sz="1000" b="1" dirty="0">
                <a:solidFill>
                  <a:schemeClr val="tx1"/>
                </a:solidFill>
              </a:rPr>
              <a:t>P</a:t>
            </a:r>
            <a:r>
              <a:rPr lang="de-CH" sz="1000" b="1" dirty="0">
                <a:solidFill>
                  <a:schemeClr val="tx1"/>
                </a:solidFill>
              </a:rPr>
              <a:t>ropre </a:t>
            </a:r>
            <a:r>
              <a:rPr lang="de-CH" sz="1000" b="1" dirty="0" err="1">
                <a:solidFill>
                  <a:schemeClr val="tx1"/>
                </a:solidFill>
              </a:rPr>
              <a:t>projet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19BFA90F-73C8-6C87-1C43-86D9DB7CD65E}"/>
              </a:ext>
            </a:extLst>
          </p:cNvPr>
          <p:cNvSpPr/>
          <p:nvPr/>
        </p:nvSpPr>
        <p:spPr>
          <a:xfrm>
            <a:off x="10457120" y="2589016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CH" sz="800" dirty="0"/>
          </a:p>
        </p:txBody>
      </p:sp>
      <p:cxnSp>
        <p:nvCxnSpPr>
          <p:cNvPr id="49" name="Verbinder: gewinkelt 48">
            <a:extLst>
              <a:ext uri="{FF2B5EF4-FFF2-40B4-BE49-F238E27FC236}">
                <a16:creationId xmlns:a16="http://schemas.microsoft.com/office/drawing/2014/main" id="{6098F1A7-D7F6-59B3-2C6F-C6D02D846814}"/>
              </a:ext>
            </a:extLst>
          </p:cNvPr>
          <p:cNvCxnSpPr>
            <a:cxnSpLocks/>
            <a:stCxn id="127" idx="0"/>
            <a:endCxn id="8" idx="1"/>
          </p:cNvCxnSpPr>
          <p:nvPr/>
        </p:nvCxnSpPr>
        <p:spPr>
          <a:xfrm rot="5400000" flipH="1" flipV="1">
            <a:off x="3518024" y="2759819"/>
            <a:ext cx="1043483" cy="91667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2914D01A-921C-BE9A-1927-1696C46DBF37}"/>
              </a:ext>
            </a:extLst>
          </p:cNvPr>
          <p:cNvCxnSpPr>
            <a:cxnSpLocks/>
            <a:stCxn id="8" idx="3"/>
            <a:endCxn id="13" idx="3"/>
          </p:cNvCxnSpPr>
          <p:nvPr/>
        </p:nvCxnSpPr>
        <p:spPr>
          <a:xfrm flipH="1">
            <a:off x="8308813" y="2283910"/>
            <a:ext cx="154215" cy="1291433"/>
          </a:xfrm>
          <a:prstGeom prst="bentConnector3">
            <a:avLst>
              <a:gd name="adj1" fmla="val -64385"/>
            </a:avLst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D992C362-DAAA-CC1B-A452-6D3722B355BA}"/>
              </a:ext>
            </a:extLst>
          </p:cNvPr>
          <p:cNvSpPr txBox="1"/>
          <p:nvPr/>
        </p:nvSpPr>
        <p:spPr>
          <a:xfrm>
            <a:off x="7412559" y="5250068"/>
            <a:ext cx="127572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beraten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altLang="de-DE" sz="800" dirty="0" err="1"/>
              <a:t>conseiller</a:t>
            </a:r>
            <a:r>
              <a:rPr lang="de-CH" altLang="de-DE" sz="800" dirty="0"/>
              <a:t> :</a:t>
            </a:r>
          </a:p>
        </p:txBody>
      </p:sp>
      <p:cxnSp>
        <p:nvCxnSpPr>
          <p:cNvPr id="91" name="Verbinder: gewinkelt 90">
            <a:extLst>
              <a:ext uri="{FF2B5EF4-FFF2-40B4-BE49-F238E27FC236}">
                <a16:creationId xmlns:a16="http://schemas.microsoft.com/office/drawing/2014/main" id="{0CA58627-8209-0E76-68A7-CA2255D7EAC0}"/>
              </a:ext>
            </a:extLst>
          </p:cNvPr>
          <p:cNvCxnSpPr>
            <a:cxnSpLocks/>
            <a:stCxn id="127" idx="2"/>
            <a:endCxn id="27" idx="1"/>
          </p:cNvCxnSpPr>
          <p:nvPr/>
        </p:nvCxnSpPr>
        <p:spPr>
          <a:xfrm rot="16200000" flipH="1">
            <a:off x="3111400" y="4689092"/>
            <a:ext cx="1856730" cy="91667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feld 139">
            <a:extLst>
              <a:ext uri="{FF2B5EF4-FFF2-40B4-BE49-F238E27FC236}">
                <a16:creationId xmlns:a16="http://schemas.microsoft.com/office/drawing/2014/main" id="{AA1F9814-A3B3-EE35-330B-BCB0B7D18E26}"/>
              </a:ext>
            </a:extLst>
          </p:cNvPr>
          <p:cNvSpPr txBox="1"/>
          <p:nvPr/>
        </p:nvSpPr>
        <p:spPr>
          <a:xfrm>
            <a:off x="8690844" y="2276872"/>
            <a:ext cx="25508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b="1" dirty="0">
                <a:solidFill>
                  <a:schemeClr val="tx1"/>
                </a:solidFill>
              </a:rPr>
              <a:t>Vorgehen der Schulen für Kulturimpuls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>
                <a:solidFill>
                  <a:schemeClr val="tx1"/>
                </a:solidFill>
              </a:rPr>
              <a:t>Projekt-/Reiseziel definieren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b="1" dirty="0">
                <a:solidFill>
                  <a:schemeClr val="tx1"/>
                </a:solidFill>
              </a:rPr>
              <a:t>Angebot auswählen, Projekt oder Reise planen / </a:t>
            </a:r>
            <a:r>
              <a:rPr lang="de-CH" altLang="de-DE" sz="1000" b="1" dirty="0">
                <a:solidFill>
                  <a:schemeClr val="tx1"/>
                </a:solidFill>
              </a:rPr>
              <a:t>Antrag stellen oder </a:t>
            </a:r>
            <a:r>
              <a:rPr lang="de-CH" sz="1000" b="1" dirty="0">
                <a:solidFill>
                  <a:schemeClr val="tx1"/>
                </a:solidFill>
              </a:rPr>
              <a:t>für Umsetzung bewerben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/>
              <a:t>Umsetzen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/>
              <a:t>Reflektieren, Abrechnen und Abschliessen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>
              <a:solidFill>
                <a:schemeClr val="tx1"/>
              </a:solidFill>
            </a:endParaRPr>
          </a:p>
          <a:p>
            <a:r>
              <a:rPr lang="fr-FR" sz="1000" b="1" dirty="0">
                <a:solidFill>
                  <a:schemeClr val="tx1"/>
                </a:solidFill>
              </a:rPr>
              <a:t>Procédure des écoles pour l'impulsion culturelle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Définir l’objectif/destination du projet/voyage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1" dirty="0">
                <a:solidFill>
                  <a:schemeClr val="tx1"/>
                </a:solidFill>
              </a:rPr>
              <a:t>Choisir l'offre, planifier le projet ou le voyage / faire une demande ou postuler pour la mise en œuvre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Mise en œuvre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Réfléchir, comptabiliser et clôturer</a:t>
            </a:r>
            <a:endParaRPr lang="de-CH" sz="1000" dirty="0">
              <a:solidFill>
                <a:schemeClr val="tx1"/>
              </a:solidFill>
            </a:endParaRPr>
          </a:p>
        </p:txBody>
      </p:sp>
      <p:cxnSp>
        <p:nvCxnSpPr>
          <p:cNvPr id="185" name="Verbinder: gewinkelt 184">
            <a:extLst>
              <a:ext uri="{FF2B5EF4-FFF2-40B4-BE49-F238E27FC236}">
                <a16:creationId xmlns:a16="http://schemas.microsoft.com/office/drawing/2014/main" id="{C30CB6F1-628B-054D-B4F3-C5FF4D3F40CF}"/>
              </a:ext>
            </a:extLst>
          </p:cNvPr>
          <p:cNvCxnSpPr>
            <a:cxnSpLocks/>
            <a:stCxn id="13" idx="3"/>
            <a:endCxn id="31" idx="3"/>
          </p:cNvCxnSpPr>
          <p:nvPr/>
        </p:nvCxnSpPr>
        <p:spPr>
          <a:xfrm>
            <a:off x="8308813" y="3575343"/>
            <a:ext cx="154214" cy="2085900"/>
          </a:xfrm>
          <a:prstGeom prst="bentConnector3">
            <a:avLst>
              <a:gd name="adj1" fmla="val 164386"/>
            </a:avLst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5E63D3-DDEE-F101-F0C3-A8B8637F96EF}"/>
              </a:ext>
            </a:extLst>
          </p:cNvPr>
          <p:cNvSpPr/>
          <p:nvPr/>
        </p:nvSpPr>
        <p:spPr>
          <a:xfrm>
            <a:off x="1039296" y="3061595"/>
            <a:ext cx="1515982" cy="1004612"/>
          </a:xfrm>
          <a:prstGeom prst="rect">
            <a:avLst/>
          </a:prstGeom>
          <a:solidFill>
            <a:srgbClr val="D9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altLang="de-DE" sz="1000" b="1" dirty="0">
                <a:solidFill>
                  <a:schemeClr val="tx1"/>
                </a:solidFill>
              </a:rPr>
              <a:t>Kulturelle Teilhabe ermöglichen</a:t>
            </a:r>
          </a:p>
          <a:p>
            <a:pPr algn="ctr"/>
            <a:endParaRPr lang="de-CH" altLang="de-DE" sz="1000" b="1" dirty="0">
              <a:solidFill>
                <a:schemeClr val="tx1"/>
              </a:solidFill>
            </a:endParaRP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Permettre</a:t>
            </a:r>
            <a:r>
              <a:rPr lang="de-CH" sz="1000" b="1" dirty="0">
                <a:solidFill>
                  <a:schemeClr val="tx1"/>
                </a:solidFill>
              </a:rPr>
              <a:t> la </a:t>
            </a:r>
            <a:r>
              <a:rPr lang="de-CH" sz="1000" b="1" dirty="0" err="1">
                <a:solidFill>
                  <a:schemeClr val="tx1"/>
                </a:solidFill>
              </a:rPr>
              <a:t>participation</a:t>
            </a:r>
            <a:r>
              <a:rPr lang="de-CH" sz="1000" b="1" dirty="0">
                <a:solidFill>
                  <a:schemeClr val="tx1"/>
                </a:solidFill>
              </a:rPr>
              <a:t> culturelle</a:t>
            </a:r>
          </a:p>
        </p:txBody>
      </p:sp>
      <p:cxnSp>
        <p:nvCxnSpPr>
          <p:cNvPr id="217" name="Gerader Verbinder 216">
            <a:extLst>
              <a:ext uri="{FF2B5EF4-FFF2-40B4-BE49-F238E27FC236}">
                <a16:creationId xmlns:a16="http://schemas.microsoft.com/office/drawing/2014/main" id="{C59C72A1-62E0-52F2-2572-DF88034D3652}"/>
              </a:ext>
            </a:extLst>
          </p:cNvPr>
          <p:cNvCxnSpPr>
            <a:cxnSpLocks/>
            <a:stCxn id="117" idx="3"/>
            <a:endCxn id="127" idx="1"/>
          </p:cNvCxnSpPr>
          <p:nvPr/>
        </p:nvCxnSpPr>
        <p:spPr>
          <a:xfrm>
            <a:off x="2555278" y="3563901"/>
            <a:ext cx="284466" cy="3076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2A656B0B-3710-9623-A723-3C76B7957DBE}"/>
              </a:ext>
            </a:extLst>
          </p:cNvPr>
          <p:cNvSpPr txBox="1"/>
          <p:nvPr/>
        </p:nvSpPr>
        <p:spPr>
          <a:xfrm>
            <a:off x="5591944" y="5251852"/>
            <a:ext cx="127572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befähigen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altLang="de-DE" sz="800" dirty="0" err="1"/>
              <a:t>habiliter</a:t>
            </a:r>
            <a:r>
              <a:rPr lang="de-CH" altLang="de-DE" sz="800" dirty="0"/>
              <a:t> 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9D9EE0-8DCF-2AF5-20ED-B41834265293}"/>
              </a:ext>
            </a:extLst>
          </p:cNvPr>
          <p:cNvSpPr txBox="1"/>
          <p:nvPr/>
        </p:nvSpPr>
        <p:spPr>
          <a:xfrm>
            <a:off x="4079776" y="5243758"/>
            <a:ext cx="11597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informieren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sz="800" dirty="0" err="1"/>
              <a:t>informer</a:t>
            </a:r>
            <a:r>
              <a:rPr lang="de-CH" sz="800" dirty="0"/>
              <a:t> :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5E4A226-4225-A0E6-EE65-E07A7A6CD04C}"/>
              </a:ext>
            </a:extLst>
          </p:cNvPr>
          <p:cNvSpPr/>
          <p:nvPr/>
        </p:nvSpPr>
        <p:spPr>
          <a:xfrm rot="21586377">
            <a:off x="3485535" y="4546758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CH" sz="1000" b="1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612D2F5-D5EB-34F1-1B12-C46FF68063BB}"/>
              </a:ext>
            </a:extLst>
          </p:cNvPr>
          <p:cNvSpPr/>
          <p:nvPr/>
        </p:nvSpPr>
        <p:spPr>
          <a:xfrm>
            <a:off x="4085599" y="5423707"/>
            <a:ext cx="979333" cy="479168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Mailings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EDUCATION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e-ducation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81DF9CC-394C-56F6-32DD-62440DBF03AB}"/>
              </a:ext>
            </a:extLst>
          </p:cNvPr>
          <p:cNvSpPr/>
          <p:nvPr/>
        </p:nvSpPr>
        <p:spPr>
          <a:xfrm>
            <a:off x="5148118" y="5426019"/>
            <a:ext cx="1955995" cy="475072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Netzwerktreffen </a:t>
            </a:r>
            <a:r>
              <a:rPr lang="de-CH" altLang="de-DE" sz="800" b="1" dirty="0">
                <a:solidFill>
                  <a:schemeClr val="tx1"/>
                </a:solidFill>
              </a:rPr>
              <a:t>l </a:t>
            </a:r>
            <a:r>
              <a:rPr lang="de-CH" sz="800" b="1" dirty="0">
                <a:solidFill>
                  <a:schemeClr val="tx1"/>
                </a:solidFill>
              </a:rPr>
              <a:t>Rencontre </a:t>
            </a:r>
            <a:r>
              <a:rPr lang="de-CH" sz="800" b="1" dirty="0" err="1">
                <a:solidFill>
                  <a:schemeClr val="tx1"/>
                </a:solidFill>
              </a:rPr>
              <a:t>Réseau</a:t>
            </a:r>
            <a:endParaRPr lang="de-CH" sz="800" b="1" dirty="0">
              <a:solidFill>
                <a:schemeClr val="tx1"/>
              </a:solidFill>
            </a:endParaRP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Weiterbildung </a:t>
            </a:r>
            <a:r>
              <a:rPr lang="de-CH" altLang="de-DE" sz="800" b="1" dirty="0">
                <a:solidFill>
                  <a:schemeClr val="tx1"/>
                </a:solidFill>
              </a:rPr>
              <a:t>l </a:t>
            </a:r>
            <a:r>
              <a:rPr lang="de-CH" sz="800" b="1" dirty="0">
                <a:solidFill>
                  <a:schemeClr val="tx1"/>
                </a:solidFill>
              </a:rPr>
              <a:t>Formation </a:t>
            </a:r>
            <a:r>
              <a:rPr lang="de-CH" sz="800" b="1" dirty="0" err="1">
                <a:solidFill>
                  <a:schemeClr val="tx1"/>
                </a:solidFill>
              </a:rPr>
              <a:t>continue</a:t>
            </a:r>
            <a:endParaRPr lang="de-CH" sz="800" b="1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5175E43-33A4-D195-A099-08D6569BBEAC}"/>
              </a:ext>
            </a:extLst>
          </p:cNvPr>
          <p:cNvSpPr/>
          <p:nvPr/>
        </p:nvSpPr>
        <p:spPr>
          <a:xfrm>
            <a:off x="7187298" y="5423707"/>
            <a:ext cx="1275729" cy="475072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Team 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«Kultur und Schule»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«Culture et École»</a:t>
            </a:r>
          </a:p>
        </p:txBody>
      </p:sp>
      <p:pic>
        <p:nvPicPr>
          <p:cNvPr id="177" name="Grafik 176">
            <a:extLst>
              <a:ext uri="{FF2B5EF4-FFF2-40B4-BE49-F238E27FC236}">
                <a16:creationId xmlns:a16="http://schemas.microsoft.com/office/drawing/2014/main" id="{52958989-5766-044A-C97D-EA43D3985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41" y="1935670"/>
            <a:ext cx="3165542" cy="316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DB878F3-F939-FC7A-34E5-5B0FC3EC9D26}"/>
              </a:ext>
            </a:extLst>
          </p:cNvPr>
          <p:cNvSpPr txBox="1"/>
          <p:nvPr/>
        </p:nvSpPr>
        <p:spPr>
          <a:xfrm>
            <a:off x="4085600" y="4765412"/>
            <a:ext cx="4377428" cy="400110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Netzwerk «Kulturverantwortliche in Schulen»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Réseau « Responsables de la culture dans les écoles »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3B37E1CF-28FA-D2FE-0443-9BEBE7F3A654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5064932" y="5663291"/>
            <a:ext cx="83186" cy="26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E8625B44-A3A5-4555-AC52-5C9F2CCD626C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 flipV="1">
            <a:off x="7104113" y="5661243"/>
            <a:ext cx="83185" cy="2312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77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27607" y="2974434"/>
            <a:ext cx="6480720" cy="2969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fr-CH" altLang="de-DE" dirty="0"/>
          </a:p>
          <a:p>
            <a:pPr>
              <a:lnSpc>
                <a:spcPct val="114000"/>
              </a:lnSpc>
            </a:pPr>
            <a:r>
              <a:rPr lang="fr-CH" altLang="de-DE" dirty="0"/>
              <a:t>Intégrer des impulsions culturelles au quotidien scolaire afin de développer et de renforcer …</a:t>
            </a:r>
          </a:p>
          <a:p>
            <a:pPr>
              <a:lnSpc>
                <a:spcPct val="114000"/>
              </a:lnSpc>
            </a:pPr>
            <a:endParaRPr lang="fr-CH" altLang="de-DE" sz="1000" dirty="0"/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/>
              <a:t>le </a:t>
            </a:r>
            <a:r>
              <a:rPr lang="fr-CH" altLang="de-DE" b="1" dirty="0"/>
              <a:t>potentiel créatif,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/>
              <a:t>la</a:t>
            </a:r>
            <a:r>
              <a:rPr lang="fr-CH" altLang="de-DE" b="1" dirty="0"/>
              <a:t> curiosité culturelle,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/>
              <a:t>l’</a:t>
            </a:r>
            <a:r>
              <a:rPr lang="fr-CH" altLang="de-DE" b="1" dirty="0"/>
              <a:t>esprit participatif,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fr-CH" altLang="de-DE" dirty="0"/>
              <a:t>les </a:t>
            </a:r>
            <a:r>
              <a:rPr lang="fr-CH" altLang="de-DE" b="1" dirty="0"/>
              <a:t>compétences transversales et disciplinaires</a:t>
            </a:r>
          </a:p>
          <a:p>
            <a:pPr>
              <a:lnSpc>
                <a:spcPct val="114000"/>
              </a:lnSpc>
            </a:pPr>
            <a:endParaRPr lang="fr-CH" altLang="de-DE" sz="1000" b="1" dirty="0"/>
          </a:p>
          <a:p>
            <a:pPr>
              <a:lnSpc>
                <a:spcPct val="114000"/>
              </a:lnSpc>
            </a:pPr>
            <a:r>
              <a:rPr lang="fr-CH" altLang="de-DE" dirty="0"/>
              <a:t>… des élèves.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9" y="2897610"/>
            <a:ext cx="3572543" cy="357254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2226142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Développer le potentiel de la formation culturelle dans les écoles</a:t>
            </a:r>
            <a:br>
              <a:rPr lang="fr-CH" sz="3400" b="1" dirty="0"/>
            </a:br>
            <a:endParaRPr lang="fr-CH" sz="3400" b="1" dirty="0"/>
          </a:p>
          <a:p>
            <a:r>
              <a:rPr lang="fr-CH" sz="2400" b="1" i="1" dirty="0"/>
              <a:t>Permettre les impulsions culturelles au quotidien</a:t>
            </a:r>
          </a:p>
        </p:txBody>
      </p:sp>
    </p:spTree>
    <p:extLst>
      <p:ext uri="{BB962C8B-B14F-4D97-AF65-F5344CB8AC3E}">
        <p14:creationId xmlns:p14="http://schemas.microsoft.com/office/powerpoint/2010/main" val="106894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2197257"/>
            <a:ext cx="10656540" cy="735293"/>
          </a:xfrm>
        </p:spPr>
        <p:txBody>
          <a:bodyPr/>
          <a:lstStyle/>
          <a:p>
            <a:r>
              <a:rPr lang="fr-CH" sz="3400" b="1" dirty="0"/>
              <a:t>Développer le potentiel de la formation culturelle dans les écoles</a:t>
            </a:r>
            <a:br>
              <a:rPr lang="fr-CH" sz="3400" b="1" dirty="0"/>
            </a:br>
            <a:br>
              <a:rPr lang="fr-CH" sz="3400" b="1" dirty="0"/>
            </a:br>
            <a:r>
              <a:rPr lang="fr-CH" sz="2400" b="1" i="1" dirty="0"/>
              <a:t>Impliquer des actrices et acteurs culturels professionnels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55256" y="3195463"/>
            <a:ext cx="7262969" cy="32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4000"/>
              </a:lnSpc>
              <a:defRPr/>
            </a:pPr>
            <a:r>
              <a:rPr lang="fr-CH" altLang="de-DE" b="1" dirty="0"/>
              <a:t>Les actrices et acteurs culturels professionnels apportent …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b="1" dirty="0"/>
              <a:t>leur expertise artistique : </a:t>
            </a:r>
          </a:p>
          <a:p>
            <a:pPr lvl="2" indent="-457200">
              <a:lnSpc>
                <a:spcPct val="114000"/>
              </a:lnSpc>
              <a:defRPr/>
            </a:pPr>
            <a:r>
              <a:rPr lang="fr-CH" altLang="de-DE" dirty="0"/>
              <a:t>savoir-faire artisanal et techniques artistiques,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b="1" dirty="0"/>
              <a:t>un autre point de vue : </a:t>
            </a:r>
          </a:p>
          <a:p>
            <a:pPr marL="457200" lvl="2">
              <a:lnSpc>
                <a:spcPct val="114000"/>
              </a:lnSpc>
              <a:defRPr/>
            </a:pPr>
            <a:r>
              <a:rPr lang="fr-CH" altLang="de-DE" dirty="0"/>
              <a:t>aperçu sur certains modes de réflexion et de travail artistiques,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b="1" dirty="0"/>
              <a:t>un autre mode de travail : </a:t>
            </a:r>
          </a:p>
          <a:p>
            <a:pPr marL="457200" lvl="2">
              <a:lnSpc>
                <a:spcPct val="114000"/>
              </a:lnSpc>
              <a:defRPr/>
            </a:pPr>
            <a:r>
              <a:rPr lang="fr-CH" altLang="de-DE" dirty="0"/>
              <a:t>liberté pour découvrir, expérimenter, improviser, créer</a:t>
            </a:r>
          </a:p>
          <a:p>
            <a:pPr marL="457200" lvl="2">
              <a:lnSpc>
                <a:spcPct val="114000"/>
              </a:lnSpc>
              <a:defRPr/>
            </a:pPr>
            <a:endParaRPr lang="fr-CH" altLang="de-DE" sz="1000" dirty="0"/>
          </a:p>
          <a:p>
            <a:pPr marL="0" lvl="1">
              <a:lnSpc>
                <a:spcPct val="114000"/>
              </a:lnSpc>
              <a:defRPr/>
            </a:pPr>
            <a:r>
              <a:rPr lang="fr-CH" altLang="de-DE" dirty="0"/>
              <a:t>… dans les écoles.</a:t>
            </a:r>
          </a:p>
          <a:p>
            <a:pPr marL="0" lvl="1">
              <a:lnSpc>
                <a:spcPct val="114000"/>
              </a:lnSpc>
              <a:defRPr/>
            </a:pPr>
            <a:endParaRPr lang="fr-CH" altLang="de-DE" sz="1000" dirty="0"/>
          </a:p>
          <a:p>
            <a:pPr marL="0" lvl="1">
              <a:lnSpc>
                <a:spcPct val="114000"/>
              </a:lnSpc>
              <a:defRPr/>
            </a:pPr>
            <a:r>
              <a:rPr lang="fr-CH" altLang="de-DE" dirty="0"/>
              <a:t>C’est ainsi qu’ils donnent de nouvelles impulsions dans les écoles.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" y="1916832"/>
            <a:ext cx="5343005" cy="53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07" y="1829611"/>
            <a:ext cx="10656540" cy="735293"/>
          </a:xfrm>
        </p:spPr>
        <p:txBody>
          <a:bodyPr/>
          <a:lstStyle/>
          <a:p>
            <a:r>
              <a:rPr lang="fr-CH" sz="3400" b="1" dirty="0"/>
              <a:t>Développer le potentiel de la formation culturelle dans les écoles</a:t>
            </a:r>
            <a:br>
              <a:rPr lang="fr-CH" sz="3400" b="1" dirty="0"/>
            </a:br>
            <a:r>
              <a:rPr lang="fr-CH" sz="800" b="1" dirty="0"/>
              <a:t>  </a:t>
            </a:r>
            <a:br>
              <a:rPr lang="fr-CH" sz="3400" b="1" dirty="0"/>
            </a:br>
            <a:r>
              <a:rPr lang="fr-CH" sz="2400" b="1" i="1" dirty="0"/>
              <a:t>Intégrer des responsables de la culture dans les écoles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65115" y="2742966"/>
            <a:ext cx="7378408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fr-CH" dirty="0"/>
              <a:t>Grâce au réseau des responsables de la culture dans les écoles, le canton de Berne renforce la formation culturelle et artistique dans les écoles. </a:t>
            </a:r>
          </a:p>
          <a:p>
            <a:pPr>
              <a:lnSpc>
                <a:spcPct val="114000"/>
              </a:lnSpc>
            </a:pPr>
            <a:r>
              <a:rPr lang="fr-CH" altLang="de-DE" b="1" dirty="0"/>
              <a:t>Les responsables de la culture soutiennent les membres du corps enseignant et la direction d’école, par exemple en …</a:t>
            </a:r>
            <a:endParaRPr lang="fr-CH" altLang="de-DE" sz="1000" b="1" dirty="0"/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dirty="0"/>
              <a:t>faisant en sorte que la culture fasse partie intégrante de la formation dispensée à l’école,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dirty="0"/>
              <a:t>diffusant, dans l’école, des informations et des expériences au sujet des offres de médiation culturelle et des possibilités de financement,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fr-CH" altLang="de-DE" dirty="0"/>
              <a:t>renforçant le profil culturel de l’école (de l’approche par projets jusqu’à la création d’une école de la culture).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572"/>
            <a:ext cx="4977290" cy="497729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43785" y="5903181"/>
            <a:ext cx="1800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err="1"/>
              <a:t>Informations</a:t>
            </a:r>
            <a:r>
              <a:rPr lang="de-CH" b="1" dirty="0"/>
              <a:t> : </a:t>
            </a:r>
          </a:p>
          <a:p>
            <a:r>
              <a:rPr lang="fr-FR" dirty="0">
                <a:hlinkClick r:id="rId3"/>
              </a:rPr>
              <a:t>RCE (be.ch)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559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  <a:p>
            <a:endParaRPr lang="fr-CH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8" y="4548863"/>
            <a:ext cx="1969084" cy="19690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60" y="3700983"/>
            <a:ext cx="2824361" cy="282436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782418" y="2149249"/>
            <a:ext cx="423346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b="1" dirty="0"/>
              <a:t>Sorties culturelles :</a:t>
            </a:r>
            <a:endParaRPr lang="fr-CH" dirty="0"/>
          </a:p>
          <a:p>
            <a:pPr marL="0" lvl="1">
              <a:defRPr/>
            </a:pPr>
            <a:r>
              <a:rPr lang="fr-CH" dirty="0"/>
              <a:t>p. ex. musées, lieux de spectacle, monuments historiques, sites archéologiques …</a:t>
            </a:r>
          </a:p>
          <a:p>
            <a:pPr marL="0" lvl="1">
              <a:defRPr/>
            </a:pPr>
            <a:endParaRPr lang="fr-CH" sz="1000" b="1" dirty="0"/>
          </a:p>
          <a:p>
            <a:pPr marL="0" lvl="1">
              <a:defRPr/>
            </a:pPr>
            <a:r>
              <a:rPr lang="fr-CH" b="1" dirty="0"/>
              <a:t>Demander un bon pour une sortie : </a:t>
            </a:r>
            <a:r>
              <a:rPr lang="fr-CH" dirty="0"/>
              <a:t>choisir une offre dans la </a:t>
            </a:r>
            <a:r>
              <a:rPr lang="fr-CH" dirty="0">
                <a:hlinkClick r:id="rId4"/>
              </a:rPr>
              <a:t>palette d’offres</a:t>
            </a:r>
            <a:r>
              <a:rPr lang="fr-CH" b="1" dirty="0"/>
              <a:t> ou</a:t>
            </a:r>
            <a:r>
              <a:rPr lang="fr-CH" altLang="de-DE" b="1" dirty="0"/>
              <a:t> </a:t>
            </a:r>
          </a:p>
          <a:p>
            <a:pPr marL="0" lvl="1">
              <a:defRPr/>
            </a:pPr>
            <a:r>
              <a:rPr lang="fr-CH" dirty="0"/>
              <a:t>proposer la visite d’un </a:t>
            </a:r>
            <a:r>
              <a:rPr lang="fr-CH" dirty="0">
                <a:hlinkClick r:id="rId5"/>
              </a:rPr>
              <a:t>lieu culturel</a:t>
            </a:r>
            <a:endParaRPr lang="fr-CH" altLang="de-DE" dirty="0"/>
          </a:p>
        </p:txBody>
      </p:sp>
      <p:sp>
        <p:nvSpPr>
          <p:cNvPr id="14" name="Rechteck 13"/>
          <p:cNvSpPr/>
          <p:nvPr/>
        </p:nvSpPr>
        <p:spPr>
          <a:xfrm>
            <a:off x="7286543" y="2287749"/>
            <a:ext cx="464210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b="1" dirty="0"/>
              <a:t>Ateliers / lectures / concerts / spectacles …</a:t>
            </a:r>
          </a:p>
          <a:p>
            <a:pPr marL="0" lvl="1">
              <a:defRPr/>
            </a:pPr>
            <a:endParaRPr lang="fr-CH" sz="1000" b="1" dirty="0"/>
          </a:p>
          <a:p>
            <a:pPr marL="0" lvl="1">
              <a:defRPr/>
            </a:pPr>
            <a:r>
              <a:rPr lang="fr-CH" b="1" dirty="0"/>
              <a:t>Demander un bon pour un projet :</a:t>
            </a:r>
            <a:endParaRPr lang="fr-CH" b="1" dirty="0">
              <a:hlinkClick r:id="rId6"/>
            </a:endParaRPr>
          </a:p>
          <a:p>
            <a:pPr marL="0" lvl="1">
              <a:defRPr/>
            </a:pPr>
            <a:r>
              <a:rPr lang="fr-CH" dirty="0"/>
              <a:t>choisir une offre dans la </a:t>
            </a:r>
            <a:r>
              <a:rPr lang="fr-CH" dirty="0">
                <a:hlinkClick r:id="rId4"/>
              </a:rPr>
              <a:t>palette d’offres</a:t>
            </a:r>
            <a:endParaRPr lang="fr-CH" b="1" dirty="0"/>
          </a:p>
          <a:p>
            <a:pPr marL="0" lvl="1">
              <a:defRPr/>
            </a:pPr>
            <a:r>
              <a:rPr lang="fr-CH" b="1" dirty="0"/>
              <a:t>ou</a:t>
            </a:r>
            <a:r>
              <a:rPr lang="fr-CH" altLang="de-DE" b="1" dirty="0"/>
              <a:t> </a:t>
            </a:r>
          </a:p>
          <a:p>
            <a:pPr marL="0" lvl="1">
              <a:defRPr/>
            </a:pPr>
            <a:r>
              <a:rPr lang="fr-CH" dirty="0">
                <a:hlinkClick r:id="rId5"/>
              </a:rPr>
              <a:t>proposer un projet</a:t>
            </a:r>
            <a:endParaRPr lang="fr-CH" dirty="0"/>
          </a:p>
        </p:txBody>
      </p:sp>
      <p:sp>
        <p:nvSpPr>
          <p:cNvPr id="15" name="Rechteck 14"/>
          <p:cNvSpPr/>
          <p:nvPr/>
        </p:nvSpPr>
        <p:spPr>
          <a:xfrm>
            <a:off x="4439816" y="5170900"/>
            <a:ext cx="79583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b="1" dirty="0"/>
              <a:t>Projets culturels approfondis et participatifs :</a:t>
            </a:r>
          </a:p>
          <a:p>
            <a:pPr marL="0" lvl="1">
              <a:defRPr/>
            </a:pPr>
            <a:endParaRPr lang="fr-CH" sz="1000" b="1" dirty="0"/>
          </a:p>
          <a:p>
            <a:pPr marL="0" lvl="1">
              <a:defRPr/>
            </a:pPr>
            <a:r>
              <a:rPr lang="fr-CH" altLang="de-DE" dirty="0"/>
              <a:t>Demander une contribution </a:t>
            </a:r>
            <a:r>
              <a:rPr lang="fr-CH" altLang="de-DE" b="1" dirty="0" err="1"/>
              <a:t>Projécoles</a:t>
            </a:r>
            <a:r>
              <a:rPr lang="fr-CH" altLang="de-DE" b="1" dirty="0"/>
              <a:t> </a:t>
            </a:r>
          </a:p>
          <a:p>
            <a:pPr marL="0" lvl="1">
              <a:defRPr/>
            </a:pPr>
            <a:r>
              <a:rPr lang="fr-CH" altLang="de-DE" dirty="0"/>
              <a:t>(</a:t>
            </a:r>
            <a:r>
              <a:rPr lang="fr-CH" dirty="0"/>
              <a:t>projets culturels dans les écoles</a:t>
            </a:r>
            <a:r>
              <a:rPr lang="fr-CH" altLang="de-DE" dirty="0"/>
              <a:t>) :</a:t>
            </a:r>
          </a:p>
          <a:p>
            <a:pPr marL="0" lvl="1">
              <a:defRPr/>
            </a:pPr>
            <a:r>
              <a:rPr lang="fr-CH" dirty="0">
                <a:hlinkClick r:id="rId7"/>
              </a:rPr>
              <a:t>proposer un projet</a:t>
            </a:r>
            <a:endParaRPr lang="fr-CH" dirty="0"/>
          </a:p>
          <a:p>
            <a:pPr marL="0" lvl="1">
              <a:defRPr/>
            </a:pPr>
            <a:endParaRPr lang="fr-CH" dirty="0"/>
          </a:p>
        </p:txBody>
      </p:sp>
      <p:sp>
        <p:nvSpPr>
          <p:cNvPr id="3" name="Rechteck 2"/>
          <p:cNvSpPr/>
          <p:nvPr/>
        </p:nvSpPr>
        <p:spPr>
          <a:xfrm rot="16200000">
            <a:off x="-574691" y="3220907"/>
            <a:ext cx="2295227" cy="360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court terme</a:t>
            </a:r>
          </a:p>
        </p:txBody>
      </p:sp>
      <p:sp>
        <p:nvSpPr>
          <p:cNvPr id="16" name="Rechteck 15"/>
          <p:cNvSpPr/>
          <p:nvPr/>
        </p:nvSpPr>
        <p:spPr>
          <a:xfrm rot="16200000">
            <a:off x="3496162" y="5625933"/>
            <a:ext cx="1311245" cy="576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moyen terme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1124744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b="1" dirty="0"/>
              <a:t>Demander des contributions financières</a:t>
            </a:r>
            <a:br>
              <a:rPr lang="fr-CH" sz="3400" b="1" dirty="0"/>
            </a:br>
            <a:r>
              <a:rPr lang="fr-CH" sz="3000" i="1" dirty="0"/>
              <a:t>Bons culturels, </a:t>
            </a:r>
            <a:r>
              <a:rPr lang="fr-CH" sz="3000" i="1" dirty="0" err="1"/>
              <a:t>Projécoles</a:t>
            </a:r>
            <a:endParaRPr lang="fr-CH" sz="3000" i="1" dirty="0"/>
          </a:p>
        </p:txBody>
      </p:sp>
      <p:sp>
        <p:nvSpPr>
          <p:cNvPr id="18" name="Rechteck 17"/>
          <p:cNvSpPr/>
          <p:nvPr/>
        </p:nvSpPr>
        <p:spPr>
          <a:xfrm rot="16200000">
            <a:off x="6074576" y="2951046"/>
            <a:ext cx="1795523" cy="60054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À court-moyen terme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678456"/>
            <a:ext cx="2332414" cy="23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0093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EA16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+PowerPoint+DE.potx" id="{6FA12627-27E6-4F12-824E-93C089A1045E}" vid="{798A22AC-85EE-42DD-B682-27BC362C1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Präsentation+PowerPoint+DE</Template>
  <TotalTime>0</TotalTime>
  <Words>2844</Words>
  <Application>Microsoft Office PowerPoint</Application>
  <PresentationFormat>Breitbild</PresentationFormat>
  <Paragraphs>381</Paragraphs>
  <Slides>21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Arial</vt:lpstr>
      <vt:lpstr>Arial (Textkörper)</vt:lpstr>
      <vt:lpstr>Calibri</vt:lpstr>
      <vt:lpstr>Roboto</vt:lpstr>
      <vt:lpstr>Segoe UI</vt:lpstr>
      <vt:lpstr>Symbol</vt:lpstr>
      <vt:lpstr>Times New Roman</vt:lpstr>
      <vt:lpstr>Wingdings</vt:lpstr>
      <vt:lpstr>Benutzerdefiniertes Design</vt:lpstr>
      <vt:lpstr>PowerPoint-Präsentation</vt:lpstr>
      <vt:lpstr>Culture et école   Informations pour les écoles</vt:lpstr>
      <vt:lpstr>Programme</vt:lpstr>
      <vt:lpstr>« Culture et école » : aperçu</vt:lpstr>
      <vt:lpstr>PowerPoint-Präsentation</vt:lpstr>
      <vt:lpstr>PowerPoint-Präsentation</vt:lpstr>
      <vt:lpstr>Développer le potentiel de la formation culturelle dans les écoles  Impliquer des actrices et acteurs culturels professionnels</vt:lpstr>
      <vt:lpstr>Développer le potentiel de la formation culturelle dans les écoles    Intégrer des responsables de la culture dans les écoles </vt:lpstr>
      <vt:lpstr>PowerPoint-Präsentation</vt:lpstr>
      <vt:lpstr>Demander des contributions financières Bons culturels pour des projets ou des sorties</vt:lpstr>
      <vt:lpstr>Demander des contributions financières Projécoles</vt:lpstr>
      <vt:lpstr>Recourir aux offres et projets culturels sélectionnés Concours tête-à-tête</vt:lpstr>
      <vt:lpstr>PowerPoint-Präsentation</vt:lpstr>
      <vt:lpstr>PowerPoint-Präsentation</vt:lpstr>
      <vt:lpstr>Étapes de planification du projet - idées planifier, mettre en œuvre et réfléchir</vt:lpstr>
      <vt:lpstr>PowerPoint-Präsentation</vt:lpstr>
      <vt:lpstr>PowerPoint-Präsentation</vt:lpstr>
      <vt:lpstr> </vt:lpstr>
      <vt:lpstr>Collection de liens l Linksammlung    </vt:lpstr>
      <vt:lpstr>PowerPoint-Präsentation</vt:lpstr>
      <vt:lpstr>PowerPoint-Präsentation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(maximal 2 Zeilen)</dc:title>
  <dc:creator>Josi Martina, BKD-AK-KF</dc:creator>
  <cp:lastModifiedBy>Casagrande Bruna, BKD-AK</cp:lastModifiedBy>
  <cp:revision>345</cp:revision>
  <cp:lastPrinted>2022-04-07T11:18:51Z</cp:lastPrinted>
  <dcterms:created xsi:type="dcterms:W3CDTF">2021-09-13T12:36:31Z</dcterms:created>
  <dcterms:modified xsi:type="dcterms:W3CDTF">2025-08-29T08:46:34Z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fdd986-87d9-48c6-acda-407b1ab5fef0_Enabled">
    <vt:lpwstr>true</vt:lpwstr>
  </property>
  <property fmtid="{D5CDD505-2E9C-101B-9397-08002B2CF9AE}" pid="3" name="MSIP_Label_74fdd986-87d9-48c6-acda-407b1ab5fef0_SetDate">
    <vt:lpwstr>2025-06-30T12:58:53Z</vt:lpwstr>
  </property>
  <property fmtid="{D5CDD505-2E9C-101B-9397-08002B2CF9AE}" pid="4" name="MSIP_Label_74fdd986-87d9-48c6-acda-407b1ab5fef0_Method">
    <vt:lpwstr>Standard</vt:lpwstr>
  </property>
  <property fmtid="{D5CDD505-2E9C-101B-9397-08002B2CF9AE}" pid="5" name="MSIP_Label_74fdd986-87d9-48c6-acda-407b1ab5fef0_Name">
    <vt:lpwstr>NICHT KLASSIFIZIERT</vt:lpwstr>
  </property>
  <property fmtid="{D5CDD505-2E9C-101B-9397-08002B2CF9AE}" pid="6" name="MSIP_Label_74fdd986-87d9-48c6-acda-407b1ab5fef0_SiteId">
    <vt:lpwstr>cb96f99a-a111-42d7-9f65-e111197ba4bb</vt:lpwstr>
  </property>
  <property fmtid="{D5CDD505-2E9C-101B-9397-08002B2CF9AE}" pid="7" name="MSIP_Label_74fdd986-87d9-48c6-acda-407b1ab5fef0_ActionId">
    <vt:lpwstr>206cc308-8172-4080-9e5a-431e178c70b8</vt:lpwstr>
  </property>
  <property fmtid="{D5CDD505-2E9C-101B-9397-08002B2CF9AE}" pid="8" name="MSIP_Label_74fdd986-87d9-48c6-acda-407b1ab5fef0_ContentBits">
    <vt:lpwstr>0</vt:lpwstr>
  </property>
</Properties>
</file>