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13" r:id="rId16"/>
    <p:sldId id="326" r:id="rId17"/>
    <p:sldId id="316" r:id="rId18"/>
    <p:sldId id="309" r:id="rId19"/>
    <p:sldId id="296" r:id="rId2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Andres Catherine, BKD-GS-FUF-ÜD" initials="M1BW" lastIdx="2" clrIdx="1">
    <p:extLst>
      <p:ext uri="{19B8F6BF-5375-455C-9EA6-DF929625EA0E}">
        <p15:presenceInfo xmlns:p15="http://schemas.microsoft.com/office/powerpoint/2012/main" userId="Andres Catherine, BKD-GS-FUF-ÜD" providerId="None"/>
      </p:ext>
    </p:extLst>
  </p:cmAuthor>
  <p:cmAuthor id="3" name="Van Beneden Anastassia, BKD-GS-FUF-ÜD" initials="MFLV" lastIdx="3" clrIdx="2">
    <p:extLst>
      <p:ext uri="{19B8F6BF-5375-455C-9EA6-DF929625EA0E}">
        <p15:presenceInfo xmlns:p15="http://schemas.microsoft.com/office/powerpoint/2012/main" userId="Van Beneden Anastassia, BKD-GS-FUF-ÜD" providerId="None"/>
      </p:ext>
    </p:extLst>
  </p:cmAuthor>
  <p:cmAuthor id="4" name="Josi Martina, BKD-AK-KF" initials="MTU3" lastIdx="1" clrIdx="3">
    <p:extLst>
      <p:ext uri="{19B8F6BF-5375-455C-9EA6-DF929625EA0E}">
        <p15:presenceInfo xmlns:p15="http://schemas.microsoft.com/office/powerpoint/2012/main" userId="Josi Martina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1" autoAdjust="0"/>
  </p:normalViewPr>
  <p:slideViewPr>
    <p:cSldViewPr showGuides="1">
      <p:cViewPr varScale="1">
        <p:scale>
          <a:sx n="70" d="100"/>
          <a:sy n="70" d="100"/>
        </p:scale>
        <p:origin x="100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30.06.2025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30.06.2025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400" b="0" dirty="0"/>
              <a:t>Gemeinsames Ziel siehe Quadrat. </a:t>
            </a:r>
          </a:p>
          <a:p>
            <a:pPr algn="l"/>
            <a:r>
              <a:rPr lang="de-CH" sz="1400" b="0" dirty="0"/>
              <a:t>«Kultur und Schule» verbindet Kulturanbietende mit den Schulen, informiert über Angebote und stellt Finanzierungen zur Verfügung</a:t>
            </a:r>
          </a:p>
          <a:p>
            <a:pPr algn="l"/>
            <a:r>
              <a:rPr lang="de-CH" sz="1400" b="0" dirty="0"/>
              <a:t>Ihr könnt bestehend </a:t>
            </a:r>
            <a:r>
              <a:rPr lang="de-CH" sz="1400" b="1" dirty="0"/>
              <a:t>Angebote</a:t>
            </a:r>
            <a:r>
              <a:rPr lang="de-CH" sz="1400" b="0" dirty="0"/>
              <a:t> von Kulturanbietende über uns finden und beantragen. </a:t>
            </a:r>
          </a:p>
          <a:p>
            <a:pPr algn="l"/>
            <a:r>
              <a:rPr lang="de-CH" sz="1400" b="1" dirty="0"/>
              <a:t>Kulturanbietende </a:t>
            </a:r>
            <a:r>
              <a:rPr lang="de-CH" sz="1400" b="0" dirty="0"/>
              <a:t>können sein</a:t>
            </a:r>
            <a:r>
              <a:rPr lang="de-CH" sz="1400" b="1" dirty="0"/>
              <a:t>: </a:t>
            </a:r>
            <a:r>
              <a:rPr lang="de-CH" sz="1400" dirty="0"/>
              <a:t>Kulturschaffende, Kulturelle Vereinigungen, Kulturinstitutionen</a:t>
            </a:r>
          </a:p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r>
              <a:rPr lang="de-CH" sz="1400" dirty="0"/>
              <a:t>Ihr könnt bei uns im </a:t>
            </a:r>
            <a:r>
              <a:rPr lang="de-CH" sz="1400" dirty="0" err="1"/>
              <a:t>Gesuchsportal</a:t>
            </a:r>
            <a:r>
              <a:rPr lang="de-CH" sz="1400" dirty="0"/>
              <a:t> jederzeit </a:t>
            </a:r>
            <a:r>
              <a:rPr lang="de-CH" sz="1400" b="1" dirty="0"/>
              <a:t>Kulturgutscheine und </a:t>
            </a:r>
            <a:r>
              <a:rPr lang="de-CH" sz="1400" b="1" dirty="0" err="1"/>
              <a:t>KidS</a:t>
            </a:r>
            <a:r>
              <a:rPr lang="de-CH" sz="1400" b="1" dirty="0"/>
              <a:t> </a:t>
            </a:r>
            <a:r>
              <a:rPr lang="de-CH" sz="1400" dirty="0"/>
              <a:t>beantragen. </a:t>
            </a:r>
          </a:p>
          <a:p>
            <a:r>
              <a:rPr lang="de-CH" sz="1400" dirty="0"/>
              <a:t>AP KG / </a:t>
            </a:r>
            <a:r>
              <a:rPr lang="de-CH" sz="1400" b="1" dirty="0" err="1"/>
              <a:t>KidS</a:t>
            </a:r>
            <a:r>
              <a:rPr lang="de-CH" sz="1400" b="1" dirty="0"/>
              <a:t> und Wettbewerb tête-à-tête</a:t>
            </a:r>
            <a:r>
              <a:rPr lang="de-CH" sz="1400" dirty="0"/>
              <a:t>, bei dem Schulen gemeinsam mit Kulturanbietenden ein </a:t>
            </a:r>
            <a:r>
              <a:rPr lang="de-CH" sz="1400" b="1" dirty="0"/>
              <a:t>Projekt entwickeln</a:t>
            </a:r>
            <a:r>
              <a:rPr lang="de-CH" sz="14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 err="1"/>
              <a:t>Kulturagent.innen</a:t>
            </a:r>
            <a:r>
              <a:rPr lang="de-CH" sz="1400" dirty="0"/>
              <a:t> Phase II läuft seit 2024, wer sich für dieses Projekt interessiert: Die Website ist hier verlinkt.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Calibri" panose="020F0502020204030204" pitchFamily="34" charset="0"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Schule Service Account und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Passwort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parat</a:t>
            </a:r>
            <a:endParaRPr lang="de-CH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z="1400" dirty="0"/>
              <a:t>Ihr erhaltet diese Folie dann per Mail und könnt in Ruhe alles ansehen, was euch interessiert.</a:t>
            </a:r>
          </a:p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39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2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2" Type="http://schemas.openxmlformats.org/officeDocument/2006/relationships/hyperlink" Target="file:///C:\Users\M035\Downloads\Kulturf&#195;&#182;rderungKantonBernKulturvermittlungDefinitionKulturorte%20(2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aktuell/newsletter-amt-fuer-kultur/newsletter-amt-fuer-kultur.html" TargetMode="External"/><Relationship Id="rId5" Type="http://schemas.openxmlformats.org/officeDocument/2006/relationships/hyperlink" Target="https://www.education.bkd.be.ch/fr/start/abonnement.html" TargetMode="External"/><Relationship Id="rId4" Type="http://schemas.openxmlformats.org/officeDocument/2006/relationships/hyperlink" Target="https://www.bkd.be.ch/fr/start/news/bkd-newsletter/newsletter-educ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ultur.bkd.be.ch/fr/start/themen/kulturfoerderung/kulturvermittlung.html" TargetMode="External"/><Relationship Id="rId4" Type="http://schemas.openxmlformats.org/officeDocument/2006/relationships/hyperlink" Target="mailto:kulturvermittlung@be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lturgesuche.be.ch/course/courseoverview.aspx#/public/course/list?languageId=1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2603612" y="1052736"/>
            <a:ext cx="6984776" cy="45104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pour les responsables de la culture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Nous vous faisons parvenir la présentation « Culture et école 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Elle résume les objectifs de la formation culturelle ainsi que les offres et les possibilités de soutien de la médiation culturelle scolaire dans le canton de Berne.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Vous pouvez volontiers modifier les diapositives, par exemple pour votre intervention lors d'une conférence des </a:t>
            </a:r>
            <a:r>
              <a:rPr lang="fr-CH" altLang="de-DE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enseignant.e.s</a:t>
            </a:r>
            <a:r>
              <a:rPr lang="fr-CH" altLang="de-D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 ce cas, nous vous prions toutefois de retirer le logo du canton.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N'hésitez pas à nous contacter pour toute question 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Équipe de l’Unité Médiation culturelle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91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/>
              <a:t>Bons culturels pour des projets ou des sorties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20" y="2237058"/>
            <a:ext cx="78824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800 par classe/groupe </a:t>
            </a:r>
            <a:r>
              <a:rPr lang="fr-CH" altLang="de-DE" dirty="0"/>
              <a:t>pour des </a:t>
            </a:r>
            <a:r>
              <a:rPr lang="fr-CH" altLang="de-DE" b="1" dirty="0"/>
              <a:t>projets</a:t>
            </a:r>
            <a:r>
              <a:rPr lang="fr-CH" altLang="de-DE" dirty="0"/>
              <a:t> à court ou moyen terme et pour des </a:t>
            </a:r>
            <a:r>
              <a:rPr lang="fr-CH" altLang="de-DE" b="1" dirty="0"/>
              <a:t>sorties</a:t>
            </a:r>
            <a:r>
              <a:rPr lang="fr-CH" altLang="de-DE" dirty="0"/>
              <a:t> culturelles.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plusieurs classes/groupes – judicieux en cas de bons pour des projets : pour des projets jusqu’à environ 10 leçons.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dirty="0"/>
              <a:t>Demander des bons pour des projets ou des sorties : </a:t>
            </a:r>
            <a:br>
              <a:rPr lang="fr-CH" altLang="de-DE" dirty="0"/>
            </a:br>
            <a:r>
              <a:rPr lang="fr-CH" altLang="de-DE" dirty="0"/>
              <a:t>réserver une offre dans la </a:t>
            </a:r>
            <a:r>
              <a:rPr lang="fr-CH" dirty="0">
                <a:hlinkClick r:id="rId2"/>
              </a:rPr>
              <a:t>palette d’offres</a:t>
            </a:r>
            <a:r>
              <a:rPr lang="fr-CH" b="1" dirty="0"/>
              <a:t> ou </a:t>
            </a:r>
            <a:r>
              <a:rPr lang="fr-CH" dirty="0">
                <a:hlinkClick r:id="rId3"/>
              </a:rPr>
              <a:t>soumettre une proposition</a:t>
            </a:r>
            <a:endParaRPr lang="fr-CH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non seulement de recourir à des projets et sorties proposés dans la palette d’offres, mais aussi de proposer ses propres projets et sorties. 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Bons culturels – bons pour un projet et pour une sortie</a:t>
            </a:r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1988840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453417" y="4255159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996952"/>
            <a:ext cx="2516897" cy="2656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 err="1"/>
              <a:t>Projécoles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067520"/>
            <a:ext cx="79979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3000 (participation financière de la commune/de l’école requise) </a:t>
            </a:r>
            <a:r>
              <a:rPr lang="fr-CH" altLang="de-DE" dirty="0"/>
              <a:t>– pour des projets approfondis et participatifs à moyen terme.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des projets impliquant une à deux classes/groupes – judicieux pour des projets comprenant environ 15 leçons ou plus.</a:t>
            </a: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enseignantes et enseignants peuvent se faire conseiller par l’Unité Médiation culturelle pour la planification du projet ou s’inspirer des projets proposés dans la palette d’offres.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 err="1">
                <a:hlinkClick r:id="rId3"/>
              </a:rPr>
              <a:t>Projécoles</a:t>
            </a:r>
            <a:r>
              <a:rPr lang="fr-CH" dirty="0">
                <a:hlinkClick r:id="rId3"/>
              </a:rPr>
              <a:t> - projets culturels dans les écoles</a:t>
            </a:r>
            <a:endParaRPr lang="fr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391360" y="4111143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214597"/>
            <a:ext cx="10800556" cy="735293"/>
          </a:xfrm>
        </p:spPr>
        <p:txBody>
          <a:bodyPr/>
          <a:lstStyle/>
          <a:p>
            <a:r>
              <a:rPr lang="fr-CH" sz="3400" b="1" dirty="0"/>
              <a:t>Recourir aux offres et projets culturels sélectionnés</a:t>
            </a:r>
            <a:br>
              <a:rPr lang="fr-CH" sz="3400" b="1" i="1" dirty="0"/>
            </a:br>
            <a:r>
              <a:rPr lang="fr-CH" sz="2400" b="1" i="1" dirty="0"/>
              <a:t>Concours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30 000 pour des projets innovants et participatifs de plusieurs mois. </a:t>
            </a:r>
            <a:r>
              <a:rPr lang="fr-CH" altLang="de-DE" dirty="0"/>
              <a:t>Les contributions sont versées aux actrices et acteurs culturels. Les écoles participent aux frais par une petite contribution. La soumission de projets/la participation à un projet n’est possible que sur concours.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classes/écoles peuvent soumettre des idées de projets culturels </a:t>
            </a:r>
            <a:r>
              <a:rPr lang="fr-CH" altLang="de-DE" b="1" dirty="0"/>
              <a:t>en collaboration avec </a:t>
            </a:r>
            <a:r>
              <a:rPr lang="fr-CH" altLang="de-DE" dirty="0"/>
              <a:t>des actrices et acteurs culturels (p. ex. une coopération innovante à long terme avec une institution culturelle, etc.)</a:t>
            </a:r>
            <a:endParaRPr lang="fr-CH" dirty="0"/>
          </a:p>
          <a:p>
            <a:pPr marL="0" lvl="1">
              <a:defRPr/>
            </a:pPr>
            <a:r>
              <a:rPr lang="fr-CH" b="1" dirty="0"/>
              <a:t>ou</a:t>
            </a:r>
          </a:p>
          <a:p>
            <a:pPr marL="0" lvl="1">
              <a:defRPr/>
            </a:pPr>
            <a:r>
              <a:rPr lang="fr-CH" dirty="0"/>
              <a:t>se porter candidates pour participer à un projet donné.</a:t>
            </a:r>
            <a:endParaRPr lang="fr-CH" dirty="0">
              <a:hlinkClick r:id="rId2"/>
            </a:endParaRPr>
          </a:p>
          <a:p>
            <a:pPr>
              <a:spcAft>
                <a:spcPts val="600"/>
              </a:spcAft>
            </a:pP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  <a:r>
              <a:rPr lang="fr-CH" dirty="0">
                <a:hlinkClick r:id="rId3"/>
              </a:rPr>
              <a:t>concours tête-à-tête</a:t>
            </a:r>
            <a:endParaRPr lang="fr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1916832"/>
            <a:ext cx="4271608" cy="427160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2271482" y="3852087"/>
            <a:ext cx="3690476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long terme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2096529"/>
            <a:ext cx="4306124" cy="430612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Des actrices et acteurs culturels professionnels proposent aux écoles des offres de médiation à court, moyen ou long terme</a:t>
            </a:r>
            <a:r>
              <a:rPr lang="fr-CH" dirty="0"/>
              <a:t>. </a:t>
            </a:r>
          </a:p>
          <a:p>
            <a:pPr>
              <a:spcAft>
                <a:spcPts val="600"/>
              </a:spcAft>
            </a:pPr>
            <a:r>
              <a:rPr lang="fr-CH" dirty="0"/>
              <a:t>Les écoles peuvent se porter candidates pour participer aux projets mis au concours (p. ex. dans la lettre d’information </a:t>
            </a:r>
            <a:r>
              <a:rPr lang="fr-CH" dirty="0" err="1"/>
              <a:t>e-ducation</a:t>
            </a:r>
            <a:r>
              <a:rPr lang="fr-CH" dirty="0"/>
              <a:t>). 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existe les offres suivantes 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b="1" dirty="0">
                <a:hlinkClick r:id="rId3"/>
              </a:rPr>
              <a:t>Offres culturelles prêt-à-participer </a:t>
            </a:r>
            <a:r>
              <a:rPr lang="fr-CH" altLang="de-DE" dirty="0"/>
              <a:t>: </a:t>
            </a:r>
          </a:p>
          <a:p>
            <a:pPr lvl="1">
              <a:spcAft>
                <a:spcPts val="600"/>
              </a:spcAft>
            </a:pPr>
            <a:r>
              <a:rPr lang="fr-CH" altLang="de-DE" dirty="0"/>
              <a:t>p. ex. </a:t>
            </a:r>
            <a:r>
              <a:rPr lang="fr-FR" altLang="de-DE" dirty="0" err="1">
                <a:hlinkClick r:id="rId4"/>
              </a:rPr>
              <a:t>bee</a:t>
            </a:r>
            <a:r>
              <a:rPr lang="fr-FR" altLang="de-DE" dirty="0">
                <a:hlinkClick r:id="rId4"/>
              </a:rPr>
              <a:t>-flat – concerts pour et dans les écoles</a:t>
            </a:r>
            <a:endParaRPr lang="fr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dirty="0"/>
              <a:t>MUS-E, </a:t>
            </a:r>
            <a:r>
              <a:rPr lang="fr-CH" altLang="de-DE" dirty="0" err="1"/>
              <a:t>Theaterlink</a:t>
            </a:r>
            <a:r>
              <a:rPr lang="fr-CH" altLang="de-DE" dirty="0"/>
              <a:t>, </a:t>
            </a:r>
            <a:r>
              <a:rPr lang="fr-CH" altLang="de-DE" dirty="0" err="1"/>
              <a:t>Roadmovie</a:t>
            </a:r>
            <a:r>
              <a:rPr lang="fr-CH" altLang="de-DE" dirty="0"/>
              <a:t>, </a:t>
            </a:r>
            <a:r>
              <a:rPr lang="fr-CH" altLang="de-DE" dirty="0" err="1"/>
              <a:t>Cinéculture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/>
              <a:t>La participation financière des écoles varie d’une offre à l’autre.</a:t>
            </a:r>
            <a:endParaRPr lang="fr-CH" altLang="de-DE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5"/>
              </a:rPr>
              <a:t>Offres et projets sélectionnés pour les écoles</a:t>
            </a:r>
            <a:endParaRPr lang="fr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40060" y="1330021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Recourir aux offres et projets culturels sélectionnés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447406" y="4035034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55042" y="2873612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61754" y="1914576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57624" y="5250810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68025" y="2897937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1271382" y="1950126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68025" y="5274201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215691" y="1513948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6248131" y="148962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10561543" y="1925802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10536789" y="2873613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0536789" y="52381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5065796" y="1936829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5041042" y="2884640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041042" y="5249197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Aperçu de </a:t>
            </a:r>
            <a:r>
              <a:rPr lang="de-CH" altLang="de-DE" sz="2800" b="1" dirty="0" err="1"/>
              <a:t>l'offre</a:t>
            </a:r>
            <a:r>
              <a:rPr lang="de-CH" altLang="de-DE" sz="2800" b="1" dirty="0"/>
              <a:t> l Angebotsübersicht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Projets de formation culturelle dans les écoles</a:t>
            </a:r>
            <a:br>
              <a:rPr lang="fr-CH" sz="3400" b="1" dirty="0"/>
            </a:br>
            <a:r>
              <a:rPr lang="fr-CH" sz="2400" b="1" i="1" dirty="0"/>
              <a:t>Planifier, réaliser et mener une réflexion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4785919" cy="13621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400" b="1" dirty="0">
                <a:solidFill>
                  <a:schemeClr val="tx1"/>
                </a:solidFill>
              </a:rPr>
              <a:t>Définir l’objectif : 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Promouvoir le potentiel créatif / la curiosité culturelle / la participation des élèves ?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Quelles compétences renforcer ?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solidFill>
                  <a:schemeClr val="tx1"/>
                </a:solidFill>
              </a:rPr>
              <a:t>Faire des liens avec le plan d’études / découvrir, approfondir, explorer des thèmes ?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6724" y="4008704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Définir les partenaires du projet et les rôles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modalités de la collaboration entre l’école/les enseignant·e·s et les </a:t>
            </a:r>
            <a:r>
              <a:rPr lang="fr-CH" altLang="de-DE" sz="1400" dirty="0" err="1">
                <a:solidFill>
                  <a:schemeClr val="tx1"/>
                </a:solidFill>
              </a:rPr>
              <a:t>acteurs·trices</a:t>
            </a:r>
            <a:r>
              <a:rPr lang="fr-CH" altLang="de-DE" sz="1400" dirty="0">
                <a:solidFill>
                  <a:schemeClr val="tx1"/>
                </a:solidFill>
              </a:rPr>
              <a:t> </a:t>
            </a:r>
            <a:r>
              <a:rPr lang="fr-CH" altLang="de-DE" sz="1400" dirty="0" err="1">
                <a:solidFill>
                  <a:schemeClr val="tx1"/>
                </a:solidFill>
              </a:rPr>
              <a:t>culturel·le·s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96000" y="2545588"/>
            <a:ext cx="3744416" cy="914400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Définir le type de projet &amp; et le niveau d’implication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réceptif, interactif, participatif, collaboratif,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9192344" y="3789040"/>
            <a:ext cx="2639834" cy="1519973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Définir la forme du projet : </a:t>
            </a:r>
          </a:p>
          <a:p>
            <a:pPr>
              <a:lnSpc>
                <a:spcPct val="114000"/>
              </a:lnSpc>
            </a:pPr>
            <a:r>
              <a:rPr lang="fr-CH" sz="1400" dirty="0">
                <a:solidFill>
                  <a:schemeClr val="tx1"/>
                </a:solidFill>
              </a:rPr>
              <a:t>atelier, spectacle, concert, lecture, sortie culturelle, … </a:t>
            </a:r>
          </a:p>
          <a:p>
            <a:pPr>
              <a:lnSpc>
                <a:spcPct val="114000"/>
              </a:lnSpc>
            </a:pPr>
            <a:r>
              <a:rPr lang="fr-CH" sz="1400" dirty="0">
                <a:solidFill>
                  <a:schemeClr val="tx1"/>
                </a:solidFill>
              </a:rPr>
              <a:t>ou combinaison de plusieurs activités en cas de projet à long terme</a:t>
            </a:r>
            <a:endParaRPr lang="fr-CH" alt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095999" y="3782361"/>
            <a:ext cx="2664297" cy="1526651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Choisir le mode de mise en œuvre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recourir aux offres culturelles de « Culture et école » </a:t>
            </a:r>
            <a:r>
              <a:rPr lang="fr-CH" altLang="de-DE" sz="1400" b="1" dirty="0">
                <a:solidFill>
                  <a:schemeClr val="tx1"/>
                </a:solidFill>
              </a:rPr>
              <a:t>ou </a:t>
            </a:r>
            <a:r>
              <a:rPr lang="fr-CH" altLang="de-DE" sz="1400" dirty="0">
                <a:solidFill>
                  <a:schemeClr val="tx1"/>
                </a:solidFill>
              </a:rPr>
              <a:t>élaborer/réaliser des projets individuels</a:t>
            </a:r>
          </a:p>
        </p:txBody>
      </p:sp>
      <p:sp>
        <p:nvSpPr>
          <p:cNvPr id="2" name="Rechteck 1"/>
          <p:cNvSpPr/>
          <p:nvPr/>
        </p:nvSpPr>
        <p:spPr>
          <a:xfrm>
            <a:off x="9976767" y="2545588"/>
            <a:ext cx="1855411" cy="91440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bg1"/>
                </a:solidFill>
              </a:rPr>
              <a:t>Définir le temps dévolu au projet : 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court, moyen ou long terme</a:t>
            </a:r>
          </a:p>
        </p:txBody>
      </p:sp>
      <p:cxnSp>
        <p:nvCxnSpPr>
          <p:cNvPr id="16" name="Gerade Verbindung mit Pfeil 15"/>
          <p:cNvCxnSpPr>
            <a:stCxn id="10" idx="3"/>
            <a:endCxn id="12" idx="1"/>
          </p:cNvCxnSpPr>
          <p:nvPr/>
        </p:nvCxnSpPr>
        <p:spPr>
          <a:xfrm>
            <a:off x="5633000" y="2998324"/>
            <a:ext cx="463000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" idx="2"/>
          </p:cNvCxnSpPr>
          <p:nvPr/>
        </p:nvCxnSpPr>
        <p:spPr>
          <a:xfrm>
            <a:off x="10904473" y="3459988"/>
            <a:ext cx="0" cy="3559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3" idx="1"/>
            <a:endCxn id="14" idx="3"/>
          </p:cNvCxnSpPr>
          <p:nvPr/>
        </p:nvCxnSpPr>
        <p:spPr>
          <a:xfrm flipH="1" flipV="1">
            <a:off x="8760296" y="4545687"/>
            <a:ext cx="432048" cy="334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1"/>
            <a:endCxn id="11" idx="3"/>
          </p:cNvCxnSpPr>
          <p:nvPr/>
        </p:nvCxnSpPr>
        <p:spPr>
          <a:xfrm flipH="1" flipV="1">
            <a:off x="5637354" y="4510940"/>
            <a:ext cx="458645" cy="34747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22370" y="5191451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Réflexion/documentation </a:t>
            </a:r>
          </a:p>
          <a:p>
            <a:pPr marL="0" lvl="1">
              <a:lnSpc>
                <a:spcPct val="114000"/>
              </a:lnSpc>
            </a:pPr>
            <a:r>
              <a:rPr lang="fr-CH" altLang="de-DE" sz="1400" b="1" dirty="0">
                <a:solidFill>
                  <a:schemeClr val="tx1"/>
                </a:solidFill>
              </a:rPr>
              <a:t>avec tous les partenaires du projet  </a:t>
            </a:r>
          </a:p>
          <a:p>
            <a:pPr marL="0" lvl="1"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réfléchir et apprendre de ses expériences</a:t>
            </a:r>
          </a:p>
        </p:txBody>
      </p:sp>
      <p:cxnSp>
        <p:nvCxnSpPr>
          <p:cNvPr id="136" name="Gerade Verbindung mit Pfeil 135"/>
          <p:cNvCxnSpPr>
            <a:stCxn id="11" idx="2"/>
            <a:endCxn id="134" idx="0"/>
          </p:cNvCxnSpPr>
          <p:nvPr/>
        </p:nvCxnSpPr>
        <p:spPr>
          <a:xfrm flipH="1">
            <a:off x="3227685" y="5013176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stCxn id="12" idx="3"/>
            <a:endCxn id="2" idx="1"/>
          </p:cNvCxnSpPr>
          <p:nvPr/>
        </p:nvCxnSpPr>
        <p:spPr>
          <a:xfrm>
            <a:off x="9840416" y="3002788"/>
            <a:ext cx="136351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6304901" y="1533422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1343471" y="153389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Collection de </a:t>
            </a:r>
            <a:r>
              <a:rPr lang="de-CH" altLang="de-DE" b="1" dirty="0" err="1"/>
              <a:t>liens</a:t>
            </a:r>
            <a:r>
              <a:rPr lang="de-CH" altLang="de-DE" b="1" dirty="0"/>
              <a:t> l Linksammlung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6540725" y="190266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799660" y="190266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21645" y="2096529"/>
            <a:ext cx="6896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Vous trouverez les offres sous …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2"/>
              </a:rPr>
              <a:t>Palette d’offres culturelles « Culture et école »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Offres et projets sélectionnés pour les écoles</a:t>
            </a:r>
            <a:endParaRPr lang="fr-CH" dirty="0"/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dirty="0"/>
              <a:t>En outre, des informations sur les offres, les projets et les manifestations sont publiées dans la lettre d’information </a:t>
            </a:r>
            <a:br>
              <a:rPr lang="fr-CH" dirty="0"/>
            </a:br>
            <a:r>
              <a:rPr lang="fr-CH" dirty="0" err="1"/>
              <a:t>e-ducation</a:t>
            </a:r>
            <a:r>
              <a:rPr lang="fr-CH" dirty="0"/>
              <a:t>, dans la Feuille officielle scolaire EDUCATION et dans la lettre d’information de l’Office de la culture.</a:t>
            </a:r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</a:t>
            </a:r>
            <a:r>
              <a:rPr lang="fr-CH" b="1" dirty="0" err="1"/>
              <a:t>e-ducation</a:t>
            </a:r>
            <a:r>
              <a:rPr lang="fr-CH" b="1" dirty="0"/>
              <a:t>			</a:t>
            </a:r>
            <a:r>
              <a:rPr lang="fr-CH" u="sng" dirty="0">
                <a:hlinkClick r:id="rId4"/>
              </a:rPr>
              <a:t>S’abonner</a:t>
            </a:r>
            <a:endParaRPr lang="fr-CH" u="sng" dirty="0"/>
          </a:p>
          <a:p>
            <a:pPr>
              <a:spcAft>
                <a:spcPts val="600"/>
              </a:spcAft>
            </a:pPr>
            <a:r>
              <a:rPr lang="fr-CH" b="1" dirty="0"/>
              <a:t>Feuille officielle scolaire EDUCATION		</a:t>
            </a:r>
            <a:r>
              <a:rPr lang="fr-CH" dirty="0">
                <a:hlinkClick r:id="rId5" tooltip="Hier abonnieren"/>
              </a:rPr>
              <a:t>S’abonner</a:t>
            </a:r>
            <a:endParaRPr lang="fr-CH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de l’Office de la culture	</a:t>
            </a:r>
            <a:r>
              <a:rPr lang="fr-CH" u="sng" dirty="0">
                <a:hlinkClick r:id="rId6"/>
              </a:rPr>
              <a:t>S’abonner</a:t>
            </a:r>
            <a:endParaRPr lang="fr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Vue d’ensemble des sources d’information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73800"/>
            <a:ext cx="7704856" cy="756726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776327" y="1988840"/>
            <a:ext cx="747991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latin typeface="Arial (Textkörper)"/>
              </a:rPr>
              <a:t>L’Unité Médiation culturelle est là pour répondre à vos questions concernant la formation culturelle dans les écoles, de l’approche par projets jusqu’à la création d’un profil culturel pour votre école</a:t>
            </a:r>
            <a:r>
              <a:rPr lang="fr-CH" altLang="de-DE" b="1" dirty="0">
                <a:latin typeface="Arial (Textkörper)"/>
              </a:rPr>
              <a:t>, </a:t>
            </a:r>
            <a:r>
              <a:rPr lang="fr-CH" b="1" dirty="0">
                <a:latin typeface="Arial (Textkörper)"/>
              </a:rPr>
              <a:t>et pour vous conseiller.</a:t>
            </a:r>
          </a:p>
          <a:p>
            <a:r>
              <a:rPr lang="fr-CH" dirty="0">
                <a:latin typeface="Arial (Textkörper)"/>
              </a:rPr>
              <a:t> </a:t>
            </a: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Direction de l’instruction publique et de la culture du canton de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Office de la culture, Section Encouragement des activités culturelles, </a:t>
            </a:r>
            <a:br>
              <a:rPr lang="fr-CH" dirty="0">
                <a:latin typeface="Arial (Textkörper)"/>
              </a:rPr>
            </a:br>
            <a:r>
              <a:rPr lang="fr-CH" dirty="0">
                <a:latin typeface="Arial (Textkörper)"/>
              </a:rPr>
              <a:t>Unité Médiation culturelle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Sulgeneckstrasse 70, 3005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3"/>
              </a:rPr>
              <a:t>+41 31 633 83 11</a:t>
            </a:r>
            <a:endParaRPr lang="fr-CH" dirty="0">
              <a:latin typeface="Arial (Textkörper)"/>
            </a:endParaRPr>
          </a:p>
          <a:p>
            <a:endParaRPr lang="fr-CH" altLang="de-DE" sz="500" u="sng" dirty="0">
              <a:latin typeface="Arial (Textkörper)"/>
              <a:hlinkClick r:id="rId4"/>
            </a:endParaRPr>
          </a:p>
          <a:p>
            <a:r>
              <a:rPr lang="fr-CH" altLang="de-DE" u="sng" dirty="0">
                <a:latin typeface="Arial (Textkörper)"/>
                <a:hlinkClick r:id="rId4"/>
              </a:rPr>
              <a:t>mediationculturelle@be.ch</a:t>
            </a:r>
            <a:endParaRPr lang="fr-CH" altLang="de-DE" u="sng" dirty="0">
              <a:latin typeface="Arial (Textkörper)"/>
            </a:endParaRP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5"/>
              </a:rPr>
              <a:t>www.be.ch/mediationculturelle</a:t>
            </a:r>
            <a:endParaRPr lang="fr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Culture et école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6" y="0"/>
            <a:ext cx="5820543" cy="58205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140968"/>
            <a:ext cx="8496300" cy="1558082"/>
          </a:xfrm>
        </p:spPr>
        <p:txBody>
          <a:bodyPr/>
          <a:lstStyle/>
          <a:p>
            <a:r>
              <a:rPr lang="fr-CH" sz="5400" b="1" dirty="0"/>
              <a:t>Culture et école</a:t>
            </a:r>
            <a:br>
              <a:rPr lang="fr-CH" b="1" dirty="0"/>
            </a:br>
            <a:r>
              <a:rPr lang="fr-CH" sz="3400" b="1" dirty="0"/>
              <a:t> </a:t>
            </a:r>
            <a:br>
              <a:rPr lang="fr-CH" b="1" dirty="0"/>
            </a:br>
            <a:r>
              <a:rPr lang="fr-CH" sz="3400" b="1" dirty="0"/>
              <a:t>Informations pour les écoles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fr-CH" sz="1100" dirty="0">
                <a:latin typeface="Arial (Textkörper)"/>
              </a:rPr>
              <a:t>Direction de l’instruction publique et de la culture du canton de Berne / Office de la culture / Section Encouragement des activités culturelles / Unité Médiation culturelle</a:t>
            </a:r>
          </a:p>
          <a:p>
            <a:endParaRPr lang="fr-CH" dirty="0">
              <a:latin typeface="+mn-lt"/>
            </a:endParaRPr>
          </a:p>
          <a:p>
            <a:pPr>
              <a:defRPr/>
            </a:pPr>
            <a:r>
              <a:rPr lang="fr-CH" sz="1000" dirty="0"/>
              <a:t>1007395</a:t>
            </a:r>
            <a:r>
              <a:rPr lang="fr-CH" sz="1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980728"/>
            <a:ext cx="10983913" cy="619126"/>
          </a:xfrm>
        </p:spPr>
        <p:txBody>
          <a:bodyPr/>
          <a:lstStyle/>
          <a:p>
            <a:r>
              <a:rPr lang="fr-CH" b="1" dirty="0"/>
              <a:t>Programme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628800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« Culture et école » : aperçu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Développer le potentiel de la formation culturelle dans les écoles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Permettre les impulsions culturelles au quotidien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Impliquer des actrices et acteurs culturels professionnels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Intégrer des responsables de la culture dans les écoles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Demander des contributions financières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Bons culturels, projets culturels à l’école (</a:t>
            </a:r>
            <a:r>
              <a:rPr lang="fr-CH" sz="2000" i="1" dirty="0" err="1"/>
              <a:t>Projécoles</a:t>
            </a:r>
            <a:r>
              <a:rPr lang="fr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Recourir aux offres et projets culturels sélectionnés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concours tête-à-tête, </a:t>
            </a:r>
            <a:r>
              <a:rPr lang="de-CH" sz="2000" dirty="0" err="1"/>
              <a:t>offres</a:t>
            </a:r>
            <a:r>
              <a:rPr lang="de-CH" sz="2000" dirty="0"/>
              <a:t> </a:t>
            </a:r>
            <a:r>
              <a:rPr lang="de-CH" sz="2000" dirty="0" err="1"/>
              <a:t>culturelles</a:t>
            </a:r>
            <a:r>
              <a:rPr lang="de-CH" sz="2000" dirty="0"/>
              <a:t> </a:t>
            </a:r>
            <a:r>
              <a:rPr lang="de-CH" sz="2000" dirty="0" err="1"/>
              <a:t>prêt</a:t>
            </a:r>
            <a:r>
              <a:rPr lang="de-CH" sz="2000" dirty="0"/>
              <a:t>-à-</a:t>
            </a:r>
            <a:r>
              <a:rPr lang="de-CH" sz="2000" dirty="0" err="1"/>
              <a:t>participer</a:t>
            </a:r>
            <a:r>
              <a:rPr lang="de-CH" sz="2000" dirty="0"/>
              <a:t> et plus</a:t>
            </a:r>
            <a:endParaRPr lang="fr-CH" sz="2000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Planifier et réaliser des projets de formation culturelle dans les écoles, mener une réflexion à ce sujet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Vue d’ensemble des sources d’information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fr-CH" b="1" dirty="0"/>
              <a:t>« Culture et école » : aperçu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H" sz="1800" dirty="0"/>
              <a:t>Sous le nom « Culture et école », le canton de Berne …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propose aux écoles des offres de médiation culturelle réceptives, interactives et participatives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contribue au financement de projets de médiation culturelle de qualité, convaincants et menés à court, moyen ou long terme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coordonne le réseau des responsables de la culture dans les écoles. 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demander à tout moment des contributions financières via les « bons culturels » et les « projets culturels dans les écoles (</a:t>
            </a:r>
            <a:r>
              <a:rPr lang="fr-CH" sz="1800" dirty="0" err="1"/>
              <a:t>Projécoles</a:t>
            </a:r>
            <a:r>
              <a:rPr lang="fr-CH" sz="1800" dirty="0"/>
              <a:t>) ».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aussi s’inscrire aux offres et projets culturels sélectionnés pour elles.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27607" y="2974434"/>
            <a:ext cx="6480720" cy="296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fr-CH" altLang="de-DE" dirty="0"/>
          </a:p>
          <a:p>
            <a:pPr>
              <a:lnSpc>
                <a:spcPct val="114000"/>
              </a:lnSpc>
            </a:pPr>
            <a:r>
              <a:rPr lang="fr-CH" altLang="de-DE" dirty="0"/>
              <a:t>Intégrer des impulsions culturelles au quotidien scolaire afin de développer et de renforcer …</a:t>
            </a:r>
          </a:p>
          <a:p>
            <a:pPr>
              <a:lnSpc>
                <a:spcPct val="114000"/>
              </a:lnSpc>
            </a:pPr>
            <a:endParaRPr lang="fr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 </a:t>
            </a:r>
            <a:r>
              <a:rPr lang="fr-CH" altLang="de-DE" b="1" dirty="0"/>
              <a:t>potentiel créatif,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la</a:t>
            </a:r>
            <a:r>
              <a:rPr lang="fr-CH" altLang="de-DE" b="1" dirty="0"/>
              <a:t> curiosité culturelle,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l’</a:t>
            </a:r>
            <a:r>
              <a:rPr lang="fr-CH" altLang="de-DE" b="1" dirty="0"/>
              <a:t>esprit participatif,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les </a:t>
            </a:r>
            <a:r>
              <a:rPr lang="fr-CH" altLang="de-DE" b="1" dirty="0"/>
              <a:t>compétences transversales et disciplinaires</a:t>
            </a:r>
          </a:p>
          <a:p>
            <a:pPr>
              <a:lnSpc>
                <a:spcPct val="114000"/>
              </a:lnSpc>
            </a:pPr>
            <a:endParaRPr lang="fr-CH" altLang="de-DE" sz="1000" b="1" dirty="0"/>
          </a:p>
          <a:p>
            <a:pPr>
              <a:lnSpc>
                <a:spcPct val="114000"/>
              </a:lnSpc>
            </a:pPr>
            <a:r>
              <a:rPr lang="fr-CH" altLang="de-DE" dirty="0"/>
              <a:t>… des élèves.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" y="2897610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2226142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endParaRPr lang="fr-CH" sz="3400" b="1" dirty="0"/>
          </a:p>
          <a:p>
            <a:r>
              <a:rPr lang="fr-CH" sz="2400" b="1" i="1" dirty="0"/>
              <a:t>Permettre les impulsions culturelles au quotidien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2197257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br>
              <a:rPr lang="fr-CH" sz="3400" b="1" dirty="0"/>
            </a:br>
            <a:r>
              <a:rPr lang="fr-CH" sz="2400" b="1" i="1" dirty="0"/>
              <a:t>Impliquer des actrices et acteurs culturels professionnels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3195463"/>
            <a:ext cx="7262969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fr-CH" altLang="de-DE" b="1" dirty="0"/>
              <a:t>Les actrices et acteurs culturels professionnels apportent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leur expertise artistique 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fr-CH" altLang="de-DE" dirty="0"/>
              <a:t>savoir-faire artisanal et techniques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point de vue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aperçu sur certains modes de réflexion et de travail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mode de travail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liberté pour découvrir, expérimenter, improviser, créer</a:t>
            </a:r>
          </a:p>
          <a:p>
            <a:pPr marL="457200" lvl="2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… dans les écoles.</a:t>
            </a:r>
          </a:p>
          <a:p>
            <a:pPr marL="0" lvl="1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C’est ainsi qu’ils donnent de nouvelles impulsions dans les écoles.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" y="1916832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7" y="1829611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r>
              <a:rPr lang="fr-CH" sz="800" b="1" dirty="0"/>
              <a:t>  </a:t>
            </a:r>
            <a:br>
              <a:rPr lang="fr-CH" sz="3400" b="1" dirty="0"/>
            </a:br>
            <a:r>
              <a:rPr lang="fr-CH" sz="2400" b="1" i="1" dirty="0"/>
              <a:t>Intégrer des responsables de la culture dans les écoles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65115" y="2742966"/>
            <a:ext cx="7378408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CH" dirty="0"/>
              <a:t>Grâce au réseau des responsables de la culture dans les écoles, le canton de Berne renforce la formation culturelle et artistique dans les écoles. </a:t>
            </a:r>
          </a:p>
          <a:p>
            <a:pPr>
              <a:lnSpc>
                <a:spcPct val="114000"/>
              </a:lnSpc>
            </a:pPr>
            <a:r>
              <a:rPr lang="fr-CH" altLang="de-DE" b="1" dirty="0"/>
              <a:t>Les responsables de la culture soutiennent les membres du corps enseignant et la direction d’école, par exemple en …</a:t>
            </a:r>
            <a:endParaRPr lang="fr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dirty="0"/>
              <a:t>faisant en sorte que la culture fasse partie intégrante de la formation dispensée à l’école,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diffusant, dans l’école, des informations et des expériences au sujet des offres de médiation culturelle et des possibilités de financement,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renforçant le profil culturel de l’école (de l’approche par projets jusqu’à la création d’une école de la culture).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72"/>
            <a:ext cx="4977290" cy="49772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43785" y="5903181"/>
            <a:ext cx="18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err="1"/>
              <a:t>Informations</a:t>
            </a:r>
            <a:r>
              <a:rPr lang="de-CH" b="1" dirty="0"/>
              <a:t> : </a:t>
            </a:r>
          </a:p>
          <a:p>
            <a:r>
              <a:rPr lang="fr-FR" dirty="0">
                <a:hlinkClick r:id="rId3"/>
              </a:rPr>
              <a:t>RCE (be.ch)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Sorties culturelles :</a:t>
            </a:r>
            <a:endParaRPr lang="fr-CH" dirty="0"/>
          </a:p>
          <a:p>
            <a:pPr marL="0" lvl="1">
              <a:defRPr/>
            </a:pPr>
            <a:r>
              <a:rPr lang="fr-CH" dirty="0"/>
              <a:t>p. ex. musées, lieux de spectacle, monuments historiques, sites archéologiques 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une sortie : </a:t>
            </a: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r>
              <a:rPr lang="fr-CH" b="1" dirty="0"/>
              <a:t> 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/>
              <a:t>proposer la visite d’un </a:t>
            </a:r>
            <a:r>
              <a:rPr lang="fr-CH" dirty="0">
                <a:hlinkClick r:id="rId5"/>
              </a:rPr>
              <a:t>lieu culturel</a:t>
            </a:r>
            <a:endParaRPr lang="fr-CH" altLang="de-DE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Ateliers / lectures / concerts / spectacles 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 projet :</a:t>
            </a:r>
            <a:endParaRPr lang="fr-CH" b="1" dirty="0">
              <a:hlinkClick r:id="rId6"/>
            </a:endParaRPr>
          </a:p>
          <a:p>
            <a:pPr marL="0" lvl="1">
              <a:defRPr/>
            </a:pP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endParaRPr lang="fr-CH" b="1" dirty="0"/>
          </a:p>
          <a:p>
            <a:pPr marL="0" lvl="1">
              <a:defRPr/>
            </a:pPr>
            <a:r>
              <a:rPr lang="fr-CH" b="1" dirty="0"/>
              <a:t>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>
                <a:hlinkClick r:id="rId5"/>
              </a:rPr>
              <a:t>proposer un projet</a:t>
            </a:r>
            <a:endParaRPr lang="fr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Projets culturels approfondis et participatifs :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altLang="de-DE" dirty="0"/>
              <a:t>Demander une contribution </a:t>
            </a:r>
            <a:r>
              <a:rPr lang="fr-CH" altLang="de-DE" b="1" dirty="0" err="1"/>
              <a:t>Projécoles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altLang="de-DE" dirty="0"/>
              <a:t>(</a:t>
            </a:r>
            <a:r>
              <a:rPr lang="fr-CH" dirty="0"/>
              <a:t>projets culturels dans les écoles</a:t>
            </a:r>
            <a:r>
              <a:rPr lang="fr-CH" altLang="de-DE" dirty="0"/>
              <a:t>) :</a:t>
            </a:r>
          </a:p>
          <a:p>
            <a:pPr marL="0" lvl="1">
              <a:defRPr/>
            </a:pPr>
            <a:r>
              <a:rPr lang="fr-CH" dirty="0">
                <a:hlinkClick r:id="rId7"/>
              </a:rPr>
              <a:t>proposer un projet</a:t>
            </a:r>
            <a:endParaRPr lang="fr-CH" dirty="0"/>
          </a:p>
          <a:p>
            <a:pPr marL="0" lvl="1">
              <a:defRPr/>
            </a:pPr>
            <a:endParaRPr lang="fr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574691" y="3220907"/>
            <a:ext cx="2295227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 terme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496162" y="5625933"/>
            <a:ext cx="1311245" cy="576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3000" i="1" dirty="0"/>
              <a:t>Bons culturels, </a:t>
            </a:r>
            <a:r>
              <a:rPr lang="fr-CH" sz="3000" i="1" dirty="0" err="1"/>
              <a:t>Projécoles</a:t>
            </a:r>
            <a:endParaRPr lang="fr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74576" y="2951046"/>
            <a:ext cx="1795523" cy="60054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678456"/>
            <a:ext cx="2332414" cy="23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2296</Words>
  <Application>Microsoft Office PowerPoint</Application>
  <PresentationFormat>Breitbild</PresentationFormat>
  <Paragraphs>339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(Textkörper)</vt:lpstr>
      <vt:lpstr>Calibri</vt:lpstr>
      <vt:lpstr>Roboto</vt:lpstr>
      <vt:lpstr>Segoe UI</vt:lpstr>
      <vt:lpstr>Symbol</vt:lpstr>
      <vt:lpstr>Wingdings</vt:lpstr>
      <vt:lpstr>Benutzerdefiniertes Design</vt:lpstr>
      <vt:lpstr>PowerPoint-Präsentation</vt:lpstr>
      <vt:lpstr>Culture et école   Informations pour les écoles</vt:lpstr>
      <vt:lpstr>Programme</vt:lpstr>
      <vt:lpstr>« Culture et école » : aperçu</vt:lpstr>
      <vt:lpstr>PowerPoint-Präsentation</vt:lpstr>
      <vt:lpstr>PowerPoint-Präsentation</vt:lpstr>
      <vt:lpstr>Développer le potentiel de la formation culturelle dans les écoles  Impliquer des actrices et acteurs culturels professionnels</vt:lpstr>
      <vt:lpstr>Développer le potentiel de la formation culturelle dans les écoles    Intégrer des responsables de la culture dans les écoles </vt:lpstr>
      <vt:lpstr>PowerPoint-Präsentation</vt:lpstr>
      <vt:lpstr>Demander des contributions financières Bons culturels pour des projets ou des sorties</vt:lpstr>
      <vt:lpstr>Demander des contributions financières Projécoles</vt:lpstr>
      <vt:lpstr>Recourir aux offres et projets culturels sélectionnés Concours tête-à-tête</vt:lpstr>
      <vt:lpstr>PowerPoint-Präsentation</vt:lpstr>
      <vt:lpstr>PowerPoint-Präsentation</vt:lpstr>
      <vt:lpstr>Projets de formation culturelle dans les écoles Planifier, réaliser et mener une réflexion</vt:lpstr>
      <vt:lpstr> </vt:lpstr>
      <vt:lpstr>Collection de liens l Linksammlung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344</cp:revision>
  <cp:lastPrinted>2022-04-07T11:18:51Z</cp:lastPrinted>
  <dcterms:created xsi:type="dcterms:W3CDTF">2021-09-13T12:36:31Z</dcterms:created>
  <dcterms:modified xsi:type="dcterms:W3CDTF">2025-06-30T13:22:29Z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2025-06-30T12:58:53Z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206cc308-8172-4080-9e5a-431e178c70b8</vt:lpwstr>
  </property>
  <property fmtid="{D5CDD505-2E9C-101B-9397-08002B2CF9AE}" pid="8" name="MSIP_Label_74fdd986-87d9-48c6-acda-407b1ab5fef0_ContentBits">
    <vt:lpwstr>0</vt:lpwstr>
  </property>
</Properties>
</file>