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314" r:id="rId2"/>
    <p:sldId id="263" r:id="rId3"/>
    <p:sldId id="280" r:id="rId4"/>
    <p:sldId id="300" r:id="rId5"/>
    <p:sldId id="303" r:id="rId6"/>
    <p:sldId id="304" r:id="rId7"/>
    <p:sldId id="305" r:id="rId8"/>
    <p:sldId id="310" r:id="rId9"/>
    <p:sldId id="306" r:id="rId10"/>
    <p:sldId id="307" r:id="rId11"/>
    <p:sldId id="312" r:id="rId12"/>
    <p:sldId id="308" r:id="rId13"/>
    <p:sldId id="313" r:id="rId14"/>
    <p:sldId id="309" r:id="rId15"/>
    <p:sldId id="29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Andres Catherine, BKD-GS-FUF-ÜD" initials="M1BW" lastIdx="2" clrIdx="1">
    <p:extLst>
      <p:ext uri="{19B8F6BF-5375-455C-9EA6-DF929625EA0E}">
        <p15:presenceInfo xmlns:p15="http://schemas.microsoft.com/office/powerpoint/2012/main" userId="Andres Catherine, BKD-GS-FUF-ÜD" providerId="None"/>
      </p:ext>
    </p:extLst>
  </p:cmAuthor>
  <p:cmAuthor id="3" name="Van Beneden Anastassia, BKD-GS-FUF-ÜD" initials="MFLV" lastIdx="3" clrIdx="2">
    <p:extLst>
      <p:ext uri="{19B8F6BF-5375-455C-9EA6-DF929625EA0E}">
        <p15:presenceInfo xmlns:p15="http://schemas.microsoft.com/office/powerpoint/2012/main" userId="Van Beneden Anastassia, BKD-GS-FUF-ÜD" providerId="None"/>
      </p:ext>
    </p:extLst>
  </p:cmAuthor>
  <p:cmAuthor id="4" name="Josi Martina, BKD-AK-KF" initials="MTU3" lastIdx="1" clrIdx="3">
    <p:extLst>
      <p:ext uri="{19B8F6BF-5375-455C-9EA6-DF929625EA0E}">
        <p15:presenceInfo xmlns:p15="http://schemas.microsoft.com/office/powerpoint/2012/main" userId="Josi Martina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1" autoAdjust="0"/>
  </p:normalViewPr>
  <p:slideViewPr>
    <p:cSldViewPr showGuides="1">
      <p:cViewPr varScale="1">
        <p:scale>
          <a:sx n="123" d="100"/>
          <a:sy n="123" d="100"/>
        </p:scale>
        <p:origin x="11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23.03.2023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23.03.2023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54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23. März 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2" Type="http://schemas.openxmlformats.org/officeDocument/2006/relationships/hyperlink" Target="file:///C:\Users\M035\Downloads\Kulturf&#195;&#182;rderungKantonBernKulturvermittlungDefinitionKulturorte%20(2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fr/start/aktuell/newsletter-amt-fuer-kultur/newsletter-amt-fuer-kultur.html" TargetMode="External"/><Relationship Id="rId5" Type="http://schemas.openxmlformats.org/officeDocument/2006/relationships/hyperlink" Target="https://www.education.bkd.be.ch/fr/start/abonnement.html" TargetMode="External"/><Relationship Id="rId4" Type="http://schemas.openxmlformats.org/officeDocument/2006/relationships/hyperlink" Target="https://www.bkd.be.ch/fr/start/news/bkd-newsletter/newsletter-educ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ultur.bkd.be.ch/fr/start/themen/kulturfoerderung/kulturvermittlung.html" TargetMode="External"/><Relationship Id="rId4" Type="http://schemas.openxmlformats.org/officeDocument/2006/relationships/hyperlink" Target="mailto:kulturvermittlung@be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lturgesuche.be.ch/course/courseoverview.aspx#/public/course/list?languageId=1" TargetMode="External"/><Relationship Id="rId5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2603612" y="1052736"/>
            <a:ext cx="6984776" cy="45104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pour les responsables </a:t>
            </a:r>
            <a:r>
              <a:rPr lang="fr-FR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 la culture </a:t>
            </a:r>
            <a:r>
              <a:rPr lang="fr-FR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Nous vous faisons parvenir </a:t>
            </a:r>
            <a:r>
              <a:rPr lang="fr-FR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présentation « Culture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 </a:t>
            </a:r>
            <a:r>
              <a:rPr lang="fr-FR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école 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Elle résume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les objectifs de la formation culturelle ainsi que les offres et les possibilités de soutien de la médiation culturelle scolaire dans le canton de Berne.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Vous pouvez volontiers modifier les </a:t>
            </a:r>
            <a:r>
              <a:rPr lang="fr-FR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diapositives,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 exemple pour votre intervention lors d'une conférence des </a:t>
            </a:r>
            <a:r>
              <a:rPr lang="fr-CH" altLang="de-DE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enseignant.e.s</a:t>
            </a:r>
            <a:r>
              <a:rPr lang="fr-CH" altLang="de-DE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Dans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 cas, nous vous prions toutefois de retirer le logo du canton.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N'hésitez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pas à nous contacter pour toute question 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Équipe de l’Unité Médiation culturelle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91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996952"/>
            <a:ext cx="2516897" cy="26561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 smtClean="0"/>
              <a:t>Demander des contributions financières</a:t>
            </a:r>
            <a:br>
              <a:rPr lang="fr-CH" sz="3400" b="1" dirty="0" smtClean="0"/>
            </a:br>
            <a:r>
              <a:rPr lang="fr-CH" sz="2400" b="1" i="1" dirty="0" err="1" smtClean="0"/>
              <a:t>Projécoles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067520"/>
            <a:ext cx="799790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 smtClean="0"/>
              <a:t>Contributions jusqu’à CHF 3000 (participation financière de la commune/de l’école requise) </a:t>
            </a:r>
            <a:r>
              <a:rPr lang="fr-CH" altLang="de-DE" dirty="0" smtClean="0"/>
              <a:t>– pour des projets approfondis et participatifs à moyen terme. </a:t>
            </a:r>
          </a:p>
          <a:p>
            <a:pPr>
              <a:spcAft>
                <a:spcPts val="600"/>
              </a:spcAft>
            </a:pPr>
            <a:r>
              <a:rPr lang="fr-CH" altLang="de-DE" dirty="0" smtClean="0"/>
              <a:t>Il est possible de soumettre des demandes pour des projets impliquant une à deux classes/groupes – judicieux pour des projets comprenant environ 15 leçons ou plus.</a:t>
            </a:r>
            <a:endParaRPr lang="fr-CH" altLang="de-DE" sz="1000" dirty="0" smtClean="0"/>
          </a:p>
          <a:p>
            <a:pPr>
              <a:spcAft>
                <a:spcPts val="600"/>
              </a:spcAft>
            </a:pPr>
            <a:r>
              <a:rPr lang="fr-CH" altLang="de-DE" dirty="0" smtClean="0"/>
              <a:t>Des projets individuels sont réalisés.</a:t>
            </a:r>
          </a:p>
          <a:p>
            <a:pPr>
              <a:spcAft>
                <a:spcPts val="600"/>
              </a:spcAft>
            </a:pPr>
            <a:r>
              <a:rPr lang="fr-CH" altLang="de-DE" dirty="0" smtClean="0"/>
              <a:t>Les enseignantes et enseignants peuvent se faire conseiller par l’Unité Médiation culturelle pour la planification du projet ou s’inspirer des projets proposés dans la palette d’offres.</a:t>
            </a:r>
          </a:p>
          <a:p>
            <a:pPr>
              <a:spcAft>
                <a:spcPts val="600"/>
              </a:spcAft>
            </a:pPr>
            <a:endParaRPr lang="fr-CH" altLang="de-DE" sz="1000" dirty="0" smtClean="0"/>
          </a:p>
          <a:p>
            <a:pPr>
              <a:spcAft>
                <a:spcPts val="600"/>
              </a:spcAft>
            </a:pPr>
            <a:endParaRPr lang="fr-CH" altLang="de-DE" b="1" dirty="0" smtClean="0"/>
          </a:p>
          <a:p>
            <a:pPr>
              <a:spcAft>
                <a:spcPts val="600"/>
              </a:spcAft>
            </a:pPr>
            <a:r>
              <a:rPr lang="fr-CH" altLang="de-DE" b="1" dirty="0" smtClean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 err="1" smtClean="0">
                <a:hlinkClick r:id="rId3"/>
              </a:rPr>
              <a:t>Projécoles</a:t>
            </a:r>
            <a:r>
              <a:rPr lang="fr-CH" dirty="0" smtClean="0">
                <a:hlinkClick r:id="rId3"/>
              </a:rPr>
              <a:t> - projets culturels dans les écoles</a:t>
            </a:r>
            <a:endParaRPr lang="fr-CH" dirty="0" smtClean="0"/>
          </a:p>
        </p:txBody>
      </p:sp>
      <p:sp>
        <p:nvSpPr>
          <p:cNvPr id="14" name="Rechteck 13"/>
          <p:cNvSpPr/>
          <p:nvPr/>
        </p:nvSpPr>
        <p:spPr>
          <a:xfrm rot="16200000">
            <a:off x="1391360" y="4111143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À moyen terme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214597"/>
            <a:ext cx="10800556" cy="735293"/>
          </a:xfrm>
        </p:spPr>
        <p:txBody>
          <a:bodyPr/>
          <a:lstStyle/>
          <a:p>
            <a:r>
              <a:rPr lang="fr-CH" sz="3400" b="1" dirty="0"/>
              <a:t>Recourir aux offres et projets culturels </a:t>
            </a:r>
            <a:r>
              <a:rPr lang="fr-CH" sz="3400" b="1" dirty="0" smtClean="0"/>
              <a:t>sélectionnés</a:t>
            </a:r>
            <a:r>
              <a:rPr lang="fr-CH" sz="3400" b="1" i="1" dirty="0" smtClean="0"/>
              <a:t/>
            </a:r>
            <a:br>
              <a:rPr lang="fr-CH" sz="3400" b="1" i="1" dirty="0" smtClean="0"/>
            </a:br>
            <a:r>
              <a:rPr lang="fr-CH" sz="2400" b="1" i="1" dirty="0" smtClean="0"/>
              <a:t>Concours tête-à-tête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 smtClean="0"/>
              <a:t>Contributions jusqu’à CHF 30 000 pour des projets innovants et participatifs de plusieurs mois. </a:t>
            </a:r>
            <a:r>
              <a:rPr lang="fr-CH" altLang="de-DE" dirty="0" smtClean="0"/>
              <a:t>Les contributions sont versées aux actrices et acteurs culturels. Les écoles participent aux frais par une petite contribution. La soumission de projets/la participation à un projet n’est possible que sur concours.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Des projets individuels sont réalisés.</a:t>
            </a:r>
            <a:endParaRPr lang="fr-CH" altLang="de-DE" dirty="0" smtClean="0"/>
          </a:p>
          <a:p>
            <a:pPr>
              <a:spcAft>
                <a:spcPts val="600"/>
              </a:spcAft>
            </a:pPr>
            <a:r>
              <a:rPr lang="fr-CH" altLang="de-DE" dirty="0" smtClean="0"/>
              <a:t>Les classes/écoles peuvent soumettre des idées de projets culturels </a:t>
            </a:r>
            <a:r>
              <a:rPr lang="fr-CH" altLang="de-DE" b="1" dirty="0" smtClean="0"/>
              <a:t>en collaboration avec </a:t>
            </a:r>
            <a:r>
              <a:rPr lang="fr-CH" altLang="de-DE" dirty="0" smtClean="0"/>
              <a:t>des actrices et acteurs culturels (p. ex. une coopération innovante à long terme avec une institution culturelle, etc.)</a:t>
            </a:r>
            <a:endParaRPr lang="fr-CH" dirty="0" smtClean="0"/>
          </a:p>
          <a:p>
            <a:pPr marL="0" lvl="1">
              <a:defRPr/>
            </a:pPr>
            <a:r>
              <a:rPr lang="fr-CH" b="1" dirty="0" smtClean="0"/>
              <a:t>ou</a:t>
            </a:r>
          </a:p>
          <a:p>
            <a:pPr marL="0" lvl="1">
              <a:defRPr/>
            </a:pPr>
            <a:r>
              <a:rPr lang="fr-CH" dirty="0" smtClean="0"/>
              <a:t>se porter candidates pour participer à un projet donné.</a:t>
            </a:r>
            <a:endParaRPr lang="fr-CH" dirty="0" smtClean="0">
              <a:hlinkClick r:id="rId2"/>
            </a:endParaRPr>
          </a:p>
          <a:p>
            <a:pPr>
              <a:spcAft>
                <a:spcPts val="600"/>
              </a:spcAft>
            </a:pPr>
            <a:endParaRPr lang="fr-CH" altLang="de-DE" sz="1000" b="1" dirty="0" smtClean="0"/>
          </a:p>
          <a:p>
            <a:pPr>
              <a:spcAft>
                <a:spcPts val="600"/>
              </a:spcAft>
            </a:pPr>
            <a:r>
              <a:rPr lang="fr-CH" altLang="de-DE" b="1" dirty="0" smtClean="0"/>
              <a:t>Informations complémentaires : </a:t>
            </a:r>
            <a:r>
              <a:rPr lang="fr-CH" dirty="0" smtClean="0">
                <a:hlinkClick r:id="rId3"/>
              </a:rPr>
              <a:t>concours tête-à-tête</a:t>
            </a:r>
            <a:endParaRPr lang="fr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" y="1916832"/>
            <a:ext cx="4271608" cy="427160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2271482" y="3852087"/>
            <a:ext cx="3690476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À long terme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2096529"/>
            <a:ext cx="4306124" cy="430612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 smtClean="0"/>
              <a:t>Des actrices et acteurs culturels professionnels proposent aux écoles des offres de médiation à court, moyen ou long terme</a:t>
            </a:r>
            <a:r>
              <a:rPr lang="fr-CH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fr-CH" dirty="0" smtClean="0"/>
              <a:t>Les écoles peuvent se porter candidates pour participer aux projets mis au concours (p. ex. dans la lettre d’information </a:t>
            </a:r>
            <a:r>
              <a:rPr lang="fr-CH" dirty="0" err="1" smtClean="0"/>
              <a:t>e-ducation</a:t>
            </a:r>
            <a:r>
              <a:rPr lang="fr-CH" dirty="0" smtClean="0"/>
              <a:t>). </a:t>
            </a:r>
          </a:p>
          <a:p>
            <a:pPr>
              <a:spcAft>
                <a:spcPts val="600"/>
              </a:spcAft>
            </a:pPr>
            <a:endParaRPr lang="fr-CH" altLang="de-DE" sz="1000" dirty="0" smtClean="0"/>
          </a:p>
          <a:p>
            <a:pPr>
              <a:spcAft>
                <a:spcPts val="600"/>
              </a:spcAft>
            </a:pPr>
            <a:r>
              <a:rPr lang="fr-CH" altLang="de-DE" dirty="0" smtClean="0"/>
              <a:t>Il existe les offres suivantes 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b="1" dirty="0" smtClean="0">
                <a:hlinkClick r:id="rId3"/>
              </a:rPr>
              <a:t>Offres culturelles prêt-à-participer </a:t>
            </a:r>
            <a:r>
              <a:rPr lang="fr-CH" altLang="de-DE" dirty="0" smtClean="0"/>
              <a:t>: </a:t>
            </a:r>
          </a:p>
          <a:p>
            <a:pPr lvl="1">
              <a:spcAft>
                <a:spcPts val="600"/>
              </a:spcAft>
            </a:pPr>
            <a:r>
              <a:rPr lang="fr-CH" altLang="de-DE" dirty="0" smtClean="0"/>
              <a:t>p. ex. </a:t>
            </a:r>
            <a:r>
              <a:rPr lang="fr-FR" altLang="de-DE" dirty="0" err="1" smtClean="0">
                <a:hlinkClick r:id="rId4"/>
              </a:rPr>
              <a:t>bee</a:t>
            </a:r>
            <a:r>
              <a:rPr lang="fr-FR" altLang="de-DE" dirty="0" smtClean="0">
                <a:hlinkClick r:id="rId4"/>
              </a:rPr>
              <a:t>-flat – concerts pour et dans les écoles</a:t>
            </a:r>
            <a:endParaRPr lang="fr-CH" altLang="de-DE" dirty="0" smtClean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dirty="0" smtClean="0"/>
              <a:t>MUS-E, </a:t>
            </a:r>
            <a:r>
              <a:rPr lang="fr-CH" altLang="de-DE" dirty="0" err="1" smtClean="0"/>
              <a:t>Theaterlink</a:t>
            </a:r>
            <a:r>
              <a:rPr lang="fr-CH" altLang="de-DE" dirty="0" smtClean="0"/>
              <a:t>, </a:t>
            </a:r>
            <a:r>
              <a:rPr lang="fr-CH" altLang="de-DE" dirty="0" err="1" smtClean="0"/>
              <a:t>Roadmovie</a:t>
            </a:r>
            <a:r>
              <a:rPr lang="fr-CH" altLang="de-DE" dirty="0" smtClean="0"/>
              <a:t>, </a:t>
            </a:r>
            <a:r>
              <a:rPr lang="fr-CH" altLang="de-DE" dirty="0" err="1" smtClean="0"/>
              <a:t>Cinéculture</a:t>
            </a:r>
            <a:endParaRPr lang="fr-CH" altLang="de-DE" dirty="0" smtClean="0"/>
          </a:p>
          <a:p>
            <a:pPr>
              <a:spcAft>
                <a:spcPts val="600"/>
              </a:spcAft>
            </a:pPr>
            <a:r>
              <a:rPr lang="fr-CH" dirty="0" smtClean="0"/>
              <a:t>La participation financière des écoles varie d’une offre à l’autre.</a:t>
            </a:r>
            <a:endParaRPr lang="fr-CH" altLang="de-DE" dirty="0" smtClean="0"/>
          </a:p>
          <a:p>
            <a:pPr>
              <a:spcAft>
                <a:spcPts val="600"/>
              </a:spcAft>
            </a:pPr>
            <a:endParaRPr lang="fr-CH" altLang="de-DE" sz="1000" dirty="0" smtClean="0"/>
          </a:p>
          <a:p>
            <a:pPr>
              <a:spcAft>
                <a:spcPts val="600"/>
              </a:spcAft>
            </a:pPr>
            <a:r>
              <a:rPr lang="fr-CH" altLang="de-DE" b="1" dirty="0" smtClean="0"/>
              <a:t>Informations complémentaires : </a:t>
            </a:r>
          </a:p>
          <a:p>
            <a:pPr>
              <a:spcAft>
                <a:spcPts val="600"/>
              </a:spcAft>
            </a:pPr>
            <a:r>
              <a:rPr lang="fr-CH" dirty="0" smtClean="0">
                <a:hlinkClick r:id="rId5"/>
              </a:rPr>
              <a:t>Offres et projets sélectionnés pour les écoles</a:t>
            </a:r>
            <a:endParaRPr lang="fr-CH" dirty="0" smtClean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40060" y="1330021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Recourir </a:t>
            </a:r>
            <a:r>
              <a:rPr lang="fr-CH" sz="3400" b="1" dirty="0" smtClean="0"/>
              <a:t>aux offres </a:t>
            </a:r>
            <a:r>
              <a:rPr lang="fr-CH" sz="3400" b="1" dirty="0"/>
              <a:t>et </a:t>
            </a:r>
            <a:r>
              <a:rPr lang="fr-CH" sz="3400" b="1" dirty="0" smtClean="0"/>
              <a:t>projets culturels sélectionnés</a:t>
            </a:r>
            <a:endParaRPr lang="fr-CH" sz="3400" b="1" dirty="0"/>
          </a:p>
        </p:txBody>
      </p:sp>
      <p:sp>
        <p:nvSpPr>
          <p:cNvPr id="7" name="Rechteck 6"/>
          <p:cNvSpPr/>
          <p:nvPr/>
        </p:nvSpPr>
        <p:spPr>
          <a:xfrm rot="16200000">
            <a:off x="2447406" y="4035034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À court-moyen terme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 smtClean="0"/>
              <a:t>Projets de formation culturelle dans les écoles</a:t>
            </a:r>
            <a:br>
              <a:rPr lang="fr-CH" sz="3400" b="1" dirty="0" smtClean="0"/>
            </a:br>
            <a:r>
              <a:rPr lang="fr-CH" sz="2400" b="1" i="1" dirty="0" smtClean="0"/>
              <a:t>Planifier, réaliser et mener une réflexion</a:t>
            </a:r>
            <a:endParaRPr lang="fr-CH" sz="2400" b="1" i="1" dirty="0"/>
          </a:p>
        </p:txBody>
      </p:sp>
      <p:sp>
        <p:nvSpPr>
          <p:cNvPr id="10" name="Rechteck 9"/>
          <p:cNvSpPr/>
          <p:nvPr/>
        </p:nvSpPr>
        <p:spPr>
          <a:xfrm>
            <a:off x="847081" y="2317238"/>
            <a:ext cx="4785919" cy="13621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400" b="1" dirty="0" smtClean="0">
                <a:solidFill>
                  <a:schemeClr val="tx1"/>
                </a:solidFill>
              </a:rPr>
              <a:t>Définir l’objectif : </a:t>
            </a:r>
          </a:p>
          <a:p>
            <a:pPr marL="285750" indent="-285750">
              <a:buFontTx/>
              <a:buChar char="-"/>
            </a:pPr>
            <a:r>
              <a:rPr lang="fr-CH" sz="1400" dirty="0" smtClean="0">
                <a:solidFill>
                  <a:schemeClr val="tx1"/>
                </a:solidFill>
              </a:rPr>
              <a:t>Promouvoir le potentiel créatif / la curiosité culturelle / la participation des élèves ?</a:t>
            </a:r>
          </a:p>
          <a:p>
            <a:pPr marL="285750" indent="-285750">
              <a:buFontTx/>
              <a:buChar char="-"/>
            </a:pPr>
            <a:r>
              <a:rPr lang="fr-CH" sz="1400" dirty="0" smtClean="0">
                <a:solidFill>
                  <a:schemeClr val="tx1"/>
                </a:solidFill>
              </a:rPr>
              <a:t>Quelles compétences renforcer ?</a:t>
            </a:r>
          </a:p>
          <a:p>
            <a:pPr marL="285750" indent="-285750">
              <a:buFontTx/>
              <a:buChar char="-"/>
            </a:pPr>
            <a:r>
              <a:rPr lang="fr-CH" sz="1400" dirty="0" smtClean="0">
                <a:solidFill>
                  <a:schemeClr val="tx1"/>
                </a:solidFill>
              </a:rPr>
              <a:t>Faire des liens avec le plan d’études / découvrir, approfondir, explorer des thèmes ?</a:t>
            </a:r>
            <a:endParaRPr lang="fr-CH" alt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6724" y="4008704"/>
            <a:ext cx="4810630" cy="10044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 smtClean="0">
                <a:solidFill>
                  <a:schemeClr val="tx1"/>
                </a:solidFill>
              </a:rPr>
              <a:t>Définir les partenaires du projet et les rôles : </a:t>
            </a:r>
          </a:p>
          <a:p>
            <a:pPr>
              <a:lnSpc>
                <a:spcPct val="114000"/>
              </a:lnSpc>
            </a:pPr>
            <a:r>
              <a:rPr lang="fr-CH" altLang="de-DE" sz="1400" dirty="0">
                <a:solidFill>
                  <a:schemeClr val="tx1"/>
                </a:solidFill>
              </a:rPr>
              <a:t>m</a:t>
            </a:r>
            <a:r>
              <a:rPr lang="fr-CH" altLang="de-DE" sz="1400" dirty="0" smtClean="0">
                <a:solidFill>
                  <a:schemeClr val="tx1"/>
                </a:solidFill>
              </a:rPr>
              <a:t>odalités de la collaboration entre </a:t>
            </a:r>
            <a:r>
              <a:rPr lang="fr-CH" altLang="de-DE" sz="1400" dirty="0">
                <a:solidFill>
                  <a:schemeClr val="tx1"/>
                </a:solidFill>
              </a:rPr>
              <a:t>l’école/les enseignant·e·</a:t>
            </a:r>
            <a:r>
              <a:rPr lang="fr-CH" altLang="de-DE" sz="1400" dirty="0" smtClean="0">
                <a:solidFill>
                  <a:schemeClr val="tx1"/>
                </a:solidFill>
              </a:rPr>
              <a:t>s et les </a:t>
            </a:r>
            <a:r>
              <a:rPr lang="fr-CH" altLang="de-DE" sz="1400" dirty="0" err="1" smtClean="0">
                <a:solidFill>
                  <a:schemeClr val="tx1"/>
                </a:solidFill>
              </a:rPr>
              <a:t>acteurs·trices</a:t>
            </a:r>
            <a:r>
              <a:rPr lang="fr-CH" altLang="de-DE" sz="1400" dirty="0" smtClean="0">
                <a:solidFill>
                  <a:schemeClr val="tx1"/>
                </a:solidFill>
              </a:rPr>
              <a:t> </a:t>
            </a:r>
            <a:r>
              <a:rPr lang="fr-CH" altLang="de-DE" sz="1400" dirty="0" err="1" smtClean="0">
                <a:solidFill>
                  <a:schemeClr val="tx1"/>
                </a:solidFill>
              </a:rPr>
              <a:t>culturel·le·s</a:t>
            </a:r>
            <a:endParaRPr lang="fr-CH" alt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96000" y="2545588"/>
            <a:ext cx="3744416" cy="914400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 smtClean="0">
                <a:solidFill>
                  <a:schemeClr val="tx1"/>
                </a:solidFill>
              </a:rPr>
              <a:t>Définir le type de projet &amp; et le niveau d’implication : </a:t>
            </a:r>
          </a:p>
          <a:p>
            <a:pPr>
              <a:lnSpc>
                <a:spcPct val="114000"/>
              </a:lnSpc>
            </a:pPr>
            <a:r>
              <a:rPr lang="fr-CH" altLang="de-DE" sz="1400" dirty="0" smtClean="0">
                <a:solidFill>
                  <a:schemeClr val="tx1"/>
                </a:solidFill>
              </a:rPr>
              <a:t>réceptif, interactif, participatif, collaboratif, …</a:t>
            </a:r>
            <a:endParaRPr lang="fr-CH" altLang="de-DE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192344" y="3789040"/>
            <a:ext cx="2639834" cy="1519973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 smtClean="0">
                <a:solidFill>
                  <a:schemeClr val="tx1"/>
                </a:solidFill>
              </a:rPr>
              <a:t>Définir la forme du projet : </a:t>
            </a:r>
          </a:p>
          <a:p>
            <a:pPr>
              <a:lnSpc>
                <a:spcPct val="114000"/>
              </a:lnSpc>
            </a:pPr>
            <a:r>
              <a:rPr lang="fr-CH" sz="1400" dirty="0" smtClean="0">
                <a:solidFill>
                  <a:schemeClr val="tx1"/>
                </a:solidFill>
              </a:rPr>
              <a:t>atelier, spectacle, concert, lecture, sortie culturelle, … </a:t>
            </a:r>
          </a:p>
          <a:p>
            <a:pPr>
              <a:lnSpc>
                <a:spcPct val="114000"/>
              </a:lnSpc>
            </a:pPr>
            <a:r>
              <a:rPr lang="fr-CH" sz="1400" dirty="0" smtClean="0">
                <a:solidFill>
                  <a:schemeClr val="tx1"/>
                </a:solidFill>
              </a:rPr>
              <a:t>ou combinaison de plusieurs activités en cas de projet à long terme</a:t>
            </a:r>
            <a:endParaRPr lang="fr-CH" alt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095999" y="3782361"/>
            <a:ext cx="2664297" cy="1526651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CH" altLang="de-DE" sz="1400" b="1" dirty="0" smtClean="0">
                <a:solidFill>
                  <a:schemeClr val="tx1"/>
                </a:solidFill>
              </a:rPr>
              <a:t>Choisir le mode de mise en œuvre : </a:t>
            </a:r>
          </a:p>
          <a:p>
            <a:pPr>
              <a:lnSpc>
                <a:spcPct val="114000"/>
              </a:lnSpc>
            </a:pPr>
            <a:r>
              <a:rPr lang="fr-CH" altLang="de-DE" sz="1400" dirty="0">
                <a:solidFill>
                  <a:schemeClr val="tx1"/>
                </a:solidFill>
              </a:rPr>
              <a:t>r</a:t>
            </a:r>
            <a:r>
              <a:rPr lang="fr-CH" altLang="de-DE" sz="1400" dirty="0" smtClean="0">
                <a:solidFill>
                  <a:schemeClr val="tx1"/>
                </a:solidFill>
              </a:rPr>
              <a:t>ecourir aux offres culturelles de « Culture et école » </a:t>
            </a:r>
            <a:r>
              <a:rPr lang="fr-CH" altLang="de-DE" sz="1400" b="1" dirty="0" smtClean="0">
                <a:solidFill>
                  <a:schemeClr val="tx1"/>
                </a:solidFill>
              </a:rPr>
              <a:t>ou </a:t>
            </a:r>
            <a:r>
              <a:rPr lang="fr-CH" altLang="de-DE" sz="1400" dirty="0" smtClean="0">
                <a:solidFill>
                  <a:schemeClr val="tx1"/>
                </a:solidFill>
              </a:rPr>
              <a:t>élaborer/réaliser des projets individuels</a:t>
            </a:r>
            <a:endParaRPr lang="fr-CH" altLang="de-DE" sz="1400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976767" y="2545588"/>
            <a:ext cx="1855411" cy="91440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chemeClr val="bg1"/>
                </a:solidFill>
              </a:rPr>
              <a:t>Définir le temps dévolu au projet : </a:t>
            </a:r>
          </a:p>
          <a:p>
            <a:pPr algn="ctr"/>
            <a:r>
              <a:rPr lang="fr-CH" sz="1400" dirty="0">
                <a:solidFill>
                  <a:schemeClr val="bg1"/>
                </a:solidFill>
              </a:rPr>
              <a:t>c</a:t>
            </a:r>
            <a:r>
              <a:rPr lang="fr-CH" sz="1400" dirty="0" smtClean="0">
                <a:solidFill>
                  <a:schemeClr val="bg1"/>
                </a:solidFill>
              </a:rPr>
              <a:t>ourt, moyen ou long terme</a:t>
            </a:r>
            <a:endParaRPr lang="fr-CH" sz="1400" dirty="0">
              <a:solidFill>
                <a:schemeClr val="bg1"/>
              </a:solidFill>
            </a:endParaRPr>
          </a:p>
        </p:txBody>
      </p:sp>
      <p:cxnSp>
        <p:nvCxnSpPr>
          <p:cNvPr id="16" name="Gerade Verbindung mit Pfeil 15"/>
          <p:cNvCxnSpPr>
            <a:stCxn id="10" idx="3"/>
            <a:endCxn id="12" idx="1"/>
          </p:cNvCxnSpPr>
          <p:nvPr/>
        </p:nvCxnSpPr>
        <p:spPr>
          <a:xfrm>
            <a:off x="5633000" y="2998324"/>
            <a:ext cx="463000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" idx="2"/>
          </p:cNvCxnSpPr>
          <p:nvPr/>
        </p:nvCxnSpPr>
        <p:spPr>
          <a:xfrm>
            <a:off x="10904473" y="3459988"/>
            <a:ext cx="0" cy="3559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3" idx="1"/>
            <a:endCxn id="14" idx="3"/>
          </p:cNvCxnSpPr>
          <p:nvPr/>
        </p:nvCxnSpPr>
        <p:spPr>
          <a:xfrm flipH="1" flipV="1">
            <a:off x="8760296" y="4545687"/>
            <a:ext cx="432048" cy="334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1"/>
            <a:endCxn id="11" idx="3"/>
          </p:cNvCxnSpPr>
          <p:nvPr/>
        </p:nvCxnSpPr>
        <p:spPr>
          <a:xfrm flipH="1" flipV="1">
            <a:off x="5637354" y="4510940"/>
            <a:ext cx="458645" cy="34747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22370" y="5191451"/>
            <a:ext cx="4810630" cy="1004472"/>
          </a:xfrm>
          <a:prstGeom prst="rect">
            <a:avLst/>
          </a:prstGeom>
          <a:solidFill>
            <a:srgbClr val="93D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fr-CH" altLang="de-DE" sz="1400" b="1" dirty="0" smtClean="0">
                <a:solidFill>
                  <a:schemeClr val="tx1"/>
                </a:solidFill>
              </a:rPr>
              <a:t>Réflexion/documentation </a:t>
            </a:r>
          </a:p>
          <a:p>
            <a:pPr marL="0" lvl="1">
              <a:lnSpc>
                <a:spcPct val="114000"/>
              </a:lnSpc>
            </a:pPr>
            <a:r>
              <a:rPr lang="fr-CH" altLang="de-DE" sz="1400" b="1" dirty="0" smtClean="0">
                <a:solidFill>
                  <a:schemeClr val="tx1"/>
                </a:solidFill>
              </a:rPr>
              <a:t>avec tous les partenaires du projet  </a:t>
            </a:r>
          </a:p>
          <a:p>
            <a:pPr marL="0" lvl="1">
              <a:lnSpc>
                <a:spcPct val="114000"/>
              </a:lnSpc>
            </a:pPr>
            <a:r>
              <a:rPr lang="fr-CH" altLang="de-DE" sz="1400" dirty="0">
                <a:solidFill>
                  <a:schemeClr val="tx1"/>
                </a:solidFill>
              </a:rPr>
              <a:t>r</a:t>
            </a:r>
            <a:r>
              <a:rPr lang="fr-CH" altLang="de-DE" sz="1400" dirty="0" smtClean="0">
                <a:solidFill>
                  <a:schemeClr val="tx1"/>
                </a:solidFill>
              </a:rPr>
              <a:t>éfléchir et apprendre de ses expériences</a:t>
            </a:r>
            <a:endParaRPr lang="fr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36" name="Gerade Verbindung mit Pfeil 135"/>
          <p:cNvCxnSpPr>
            <a:stCxn id="11" idx="2"/>
            <a:endCxn id="134" idx="0"/>
          </p:cNvCxnSpPr>
          <p:nvPr/>
        </p:nvCxnSpPr>
        <p:spPr>
          <a:xfrm flipH="1">
            <a:off x="3227685" y="5013176"/>
            <a:ext cx="4354" cy="178275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>
            <a:stCxn id="12" idx="3"/>
            <a:endCxn id="2" idx="1"/>
          </p:cNvCxnSpPr>
          <p:nvPr/>
        </p:nvCxnSpPr>
        <p:spPr>
          <a:xfrm>
            <a:off x="9840416" y="3002788"/>
            <a:ext cx="136351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 smtClean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21645" y="2096529"/>
            <a:ext cx="6896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 smtClean="0"/>
              <a:t>Vous trouverez les offres sous …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2"/>
              </a:rPr>
              <a:t>P</a:t>
            </a:r>
            <a:r>
              <a:rPr lang="fr-CH" dirty="0" smtClean="0">
                <a:hlinkClick r:id="rId2"/>
              </a:rPr>
              <a:t>alette d’offres culturelles « Culture et école »</a:t>
            </a:r>
            <a:endParaRPr lang="fr-CH" altLang="de-DE" dirty="0" smtClean="0"/>
          </a:p>
          <a:p>
            <a:pPr>
              <a:spcAft>
                <a:spcPts val="600"/>
              </a:spcAft>
            </a:pPr>
            <a:r>
              <a:rPr lang="fr-CH" dirty="0" smtClean="0">
                <a:hlinkClick r:id="rId3"/>
              </a:rPr>
              <a:t>Offres et projets sélectionnés pour les écoles</a:t>
            </a:r>
            <a:endParaRPr lang="fr-CH" dirty="0" smtClean="0"/>
          </a:p>
          <a:p>
            <a:pPr>
              <a:spcAft>
                <a:spcPts val="600"/>
              </a:spcAft>
            </a:pPr>
            <a:endParaRPr lang="fr-CH" sz="1000" dirty="0" smtClean="0"/>
          </a:p>
          <a:p>
            <a:pPr>
              <a:spcAft>
                <a:spcPts val="600"/>
              </a:spcAft>
            </a:pPr>
            <a:r>
              <a:rPr lang="fr-CH" dirty="0" smtClean="0"/>
              <a:t>En outre, des informations sur les offres, les projets et les manifestations sont publiées dans la lettre d’information </a:t>
            </a:r>
            <a:br>
              <a:rPr lang="fr-CH" dirty="0" smtClean="0"/>
            </a:br>
            <a:r>
              <a:rPr lang="fr-CH" dirty="0" err="1" smtClean="0"/>
              <a:t>e-ducation</a:t>
            </a:r>
            <a:r>
              <a:rPr lang="fr-CH" dirty="0"/>
              <a:t>, dans la Feuille officielle scolaire </a:t>
            </a:r>
            <a:r>
              <a:rPr lang="fr-CH" dirty="0" smtClean="0"/>
              <a:t>EDUCATION et dans la lettre d’information de l’Office de la culture.</a:t>
            </a:r>
          </a:p>
          <a:p>
            <a:pPr>
              <a:spcAft>
                <a:spcPts val="600"/>
              </a:spcAft>
            </a:pPr>
            <a:endParaRPr lang="fr-CH" sz="1000" dirty="0" smtClean="0"/>
          </a:p>
          <a:p>
            <a:pPr>
              <a:spcAft>
                <a:spcPts val="600"/>
              </a:spcAft>
            </a:pPr>
            <a:r>
              <a:rPr lang="fr-CH" b="1" dirty="0" smtClean="0"/>
              <a:t>Lettre d’information </a:t>
            </a:r>
            <a:r>
              <a:rPr lang="fr-CH" b="1" dirty="0" err="1" smtClean="0"/>
              <a:t>e-ducation</a:t>
            </a:r>
            <a:r>
              <a:rPr lang="fr-CH" b="1" dirty="0"/>
              <a:t>	</a:t>
            </a:r>
            <a:r>
              <a:rPr lang="fr-CH" b="1" dirty="0" smtClean="0"/>
              <a:t>		</a:t>
            </a:r>
            <a:r>
              <a:rPr lang="fr-CH" u="sng" dirty="0" smtClean="0">
                <a:hlinkClick r:id="rId4"/>
              </a:rPr>
              <a:t>S’abonner</a:t>
            </a:r>
            <a:endParaRPr lang="fr-CH" u="sng" dirty="0" smtClean="0"/>
          </a:p>
          <a:p>
            <a:pPr>
              <a:spcAft>
                <a:spcPts val="600"/>
              </a:spcAft>
            </a:pPr>
            <a:r>
              <a:rPr lang="fr-CH" b="1" dirty="0"/>
              <a:t>Feuille officielle scolaire </a:t>
            </a:r>
            <a:r>
              <a:rPr lang="fr-CH" b="1" dirty="0" smtClean="0"/>
              <a:t>EDUCATION		</a:t>
            </a:r>
            <a:r>
              <a:rPr lang="fr-CH" dirty="0" smtClean="0">
                <a:hlinkClick r:id="rId5" tooltip="Hier abonnieren"/>
              </a:rPr>
              <a:t>S’abonner</a:t>
            </a:r>
            <a:endParaRPr lang="fr-CH" dirty="0" smtClean="0"/>
          </a:p>
          <a:p>
            <a:pPr>
              <a:spcAft>
                <a:spcPts val="600"/>
              </a:spcAft>
            </a:pPr>
            <a:r>
              <a:rPr lang="fr-CH" b="1" dirty="0" smtClean="0"/>
              <a:t>Lettre </a:t>
            </a:r>
            <a:r>
              <a:rPr lang="fr-CH" b="1" dirty="0"/>
              <a:t>d’information de l’Office de la </a:t>
            </a:r>
            <a:r>
              <a:rPr lang="fr-CH" b="1" dirty="0" smtClean="0"/>
              <a:t>culture	</a:t>
            </a:r>
            <a:r>
              <a:rPr lang="fr-CH" u="sng" dirty="0" smtClean="0">
                <a:hlinkClick r:id="rId6"/>
              </a:rPr>
              <a:t>S’abonner</a:t>
            </a:r>
            <a:endParaRPr lang="fr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Vue d’ensemble des sources d’information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673800"/>
            <a:ext cx="7704856" cy="756726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3" name="Rechteck 2"/>
          <p:cNvSpPr/>
          <p:nvPr/>
        </p:nvSpPr>
        <p:spPr>
          <a:xfrm>
            <a:off x="776327" y="1988840"/>
            <a:ext cx="747991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smtClean="0">
                <a:latin typeface="Arial (Textkörper)"/>
              </a:rPr>
              <a:t>L’Unité Médiation culturelle est là pour répondre à vos questions concernant la formation culturelle dans les écoles</a:t>
            </a:r>
            <a:r>
              <a:rPr lang="fr-CH" b="1" dirty="0">
                <a:latin typeface="Arial (Textkörper)"/>
              </a:rPr>
              <a:t>, de l’approche par projets jusqu’à la création </a:t>
            </a:r>
            <a:r>
              <a:rPr lang="fr-CH" b="1" dirty="0" smtClean="0">
                <a:latin typeface="Arial (Textkörper)"/>
              </a:rPr>
              <a:t>d’un profil culturel pour votre école</a:t>
            </a:r>
            <a:r>
              <a:rPr lang="fr-CH" altLang="de-DE" b="1" dirty="0" smtClean="0">
                <a:latin typeface="Arial (Textkörper)"/>
              </a:rPr>
              <a:t>, </a:t>
            </a:r>
            <a:r>
              <a:rPr lang="fr-CH" b="1" dirty="0" smtClean="0">
                <a:latin typeface="Arial (Textkörper)"/>
              </a:rPr>
              <a:t>et pour vous conseiller.</a:t>
            </a:r>
          </a:p>
          <a:p>
            <a:r>
              <a:rPr lang="fr-CH" dirty="0" smtClean="0">
                <a:latin typeface="Arial (Textkörper)"/>
              </a:rPr>
              <a:t> </a:t>
            </a:r>
          </a:p>
          <a:p>
            <a:endParaRPr lang="fr-CH" dirty="0" smtClean="0">
              <a:latin typeface="Arial (Textkörper)"/>
            </a:endParaRPr>
          </a:p>
          <a:p>
            <a:endParaRPr lang="fr-CH" dirty="0" smtClean="0">
              <a:latin typeface="Arial (Textkörper)"/>
            </a:endParaRPr>
          </a:p>
          <a:p>
            <a:endParaRPr lang="fr-CH" dirty="0" smtClean="0">
              <a:latin typeface="Arial (Textkörper)"/>
            </a:endParaRPr>
          </a:p>
          <a:p>
            <a:r>
              <a:rPr lang="fr-CH" dirty="0" smtClean="0">
                <a:latin typeface="Arial (Textkörper)"/>
              </a:rPr>
              <a:t>Direction de l’instruction publique et de la culture du canton de </a:t>
            </a:r>
            <a:r>
              <a:rPr lang="fr-CH" dirty="0">
                <a:latin typeface="Arial (Textkörper)"/>
              </a:rPr>
              <a:t>B</a:t>
            </a:r>
            <a:r>
              <a:rPr lang="fr-CH" dirty="0" smtClean="0">
                <a:latin typeface="Arial (Textkörper)"/>
              </a:rPr>
              <a:t>erne</a:t>
            </a:r>
          </a:p>
          <a:p>
            <a:endParaRPr lang="fr-CH" sz="500" dirty="0" smtClean="0">
              <a:latin typeface="Arial (Textkörper)"/>
            </a:endParaRPr>
          </a:p>
          <a:p>
            <a:r>
              <a:rPr lang="fr-CH" dirty="0" smtClean="0">
                <a:latin typeface="Arial (Textkörper)"/>
              </a:rPr>
              <a:t>Office de la culture, Section Encouragement des activités culturelles, </a:t>
            </a:r>
            <a:br>
              <a:rPr lang="fr-CH" dirty="0" smtClean="0">
                <a:latin typeface="Arial (Textkörper)"/>
              </a:rPr>
            </a:br>
            <a:r>
              <a:rPr lang="fr-CH" dirty="0" smtClean="0">
                <a:latin typeface="Arial (Textkörper)"/>
              </a:rPr>
              <a:t>Unité Médiation culturelle</a:t>
            </a:r>
          </a:p>
          <a:p>
            <a:endParaRPr lang="fr-CH" sz="500" dirty="0" smtClean="0">
              <a:latin typeface="Arial (Textkörper)"/>
            </a:endParaRPr>
          </a:p>
          <a:p>
            <a:r>
              <a:rPr lang="fr-CH" dirty="0" smtClean="0">
                <a:latin typeface="Arial (Textkörper)"/>
              </a:rPr>
              <a:t>Sulgeneckstrasse 70, 3005 Berne</a:t>
            </a:r>
          </a:p>
          <a:p>
            <a:endParaRPr lang="fr-CH" sz="500" dirty="0" smtClean="0">
              <a:latin typeface="Arial (Textkörper)"/>
            </a:endParaRPr>
          </a:p>
          <a:p>
            <a:r>
              <a:rPr lang="fr-CH" u="sng" dirty="0" smtClean="0">
                <a:latin typeface="Arial (Textkörper)"/>
                <a:hlinkClick r:id="rId3"/>
              </a:rPr>
              <a:t>+41 31 633 83 11</a:t>
            </a:r>
            <a:endParaRPr lang="fr-CH" dirty="0" smtClean="0">
              <a:latin typeface="Arial (Textkörper)"/>
            </a:endParaRPr>
          </a:p>
          <a:p>
            <a:endParaRPr lang="fr-CH" altLang="de-DE" sz="500" u="sng" dirty="0" smtClean="0">
              <a:latin typeface="Arial (Textkörper)"/>
              <a:hlinkClick r:id="rId4"/>
            </a:endParaRPr>
          </a:p>
          <a:p>
            <a:r>
              <a:rPr lang="fr-CH" altLang="de-DE" u="sng" dirty="0" smtClean="0">
                <a:latin typeface="Arial (Textkörper)"/>
                <a:hlinkClick r:id="rId4"/>
              </a:rPr>
              <a:t>mediationculturelle@be.ch</a:t>
            </a:r>
            <a:endParaRPr lang="fr-CH" altLang="de-DE" u="sng" dirty="0" smtClean="0">
              <a:latin typeface="Arial (Textkörper)"/>
            </a:endParaRPr>
          </a:p>
          <a:p>
            <a:endParaRPr lang="fr-CH" sz="500" dirty="0" smtClean="0">
              <a:latin typeface="Arial (Textkörper)"/>
            </a:endParaRPr>
          </a:p>
          <a:p>
            <a:r>
              <a:rPr lang="fr-CH" u="sng" dirty="0" smtClean="0">
                <a:latin typeface="Arial (Textkörper)"/>
                <a:hlinkClick r:id="rId5"/>
              </a:rPr>
              <a:t>www.be.ch/mediationculturelle</a:t>
            </a:r>
            <a:endParaRPr lang="fr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 smtClean="0"/>
              <a:t>Culture et école</a:t>
            </a:r>
            <a:endParaRPr lang="fr-CH" sz="3400" b="1" dirty="0"/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6" y="0"/>
            <a:ext cx="5820543" cy="58205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140968"/>
            <a:ext cx="8496300" cy="1558082"/>
          </a:xfrm>
        </p:spPr>
        <p:txBody>
          <a:bodyPr/>
          <a:lstStyle/>
          <a:p>
            <a:r>
              <a:rPr lang="fr-CH" sz="5400" b="1" dirty="0" smtClean="0"/>
              <a:t>Culture et école</a:t>
            </a:r>
            <a:r>
              <a:rPr lang="fr-CH" b="1" dirty="0" smtClean="0"/>
              <a:t/>
            </a:r>
            <a:br>
              <a:rPr lang="fr-CH" b="1" dirty="0" smtClean="0"/>
            </a:br>
            <a:r>
              <a:rPr lang="fr-CH" sz="3400" b="1" dirty="0" smtClean="0"/>
              <a:t> </a:t>
            </a:r>
            <a:r>
              <a:rPr lang="fr-CH" b="1" dirty="0" smtClean="0"/>
              <a:t/>
            </a:r>
            <a:br>
              <a:rPr lang="fr-CH" b="1" dirty="0" smtClean="0"/>
            </a:br>
            <a:r>
              <a:rPr lang="fr-CH" sz="3400" b="1" dirty="0" smtClean="0"/>
              <a:t>Informations pour les écoles</a:t>
            </a:r>
            <a:endParaRPr lang="fr-CH" sz="34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fr-CH" sz="1100" dirty="0" smtClean="0">
                <a:latin typeface="Arial (Textkörper)"/>
              </a:rPr>
              <a:t>Direction de l’instruction publique et de la culture du canton de Berne / Office de la culture / Section Encouragement des activités culturelles / Unité Médiation culturelle</a:t>
            </a:r>
          </a:p>
          <a:p>
            <a:endParaRPr lang="fr-CH" dirty="0" smtClean="0">
              <a:latin typeface="+mn-lt"/>
            </a:endParaRPr>
          </a:p>
          <a:p>
            <a:pPr>
              <a:defRPr/>
            </a:pPr>
            <a:r>
              <a:rPr lang="fr-CH" sz="1000" dirty="0" smtClean="0"/>
              <a:t>1007395</a:t>
            </a:r>
            <a:r>
              <a:rPr lang="fr-CH" sz="1000" dirty="0" smtClean="0">
                <a:latin typeface="+mn-lt"/>
              </a:rPr>
              <a:t> </a:t>
            </a:r>
            <a:endParaRPr lang="fr-CH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980728"/>
            <a:ext cx="10983913" cy="619126"/>
          </a:xfrm>
        </p:spPr>
        <p:txBody>
          <a:bodyPr/>
          <a:lstStyle/>
          <a:p>
            <a:r>
              <a:rPr lang="fr-CH" b="1" dirty="0" smtClean="0"/>
              <a:t>Programme</a:t>
            </a:r>
            <a:endParaRPr lang="fr-CH" b="1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628800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 smtClean="0"/>
              <a:t>« Culture et école » : aperçu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 smtClean="0"/>
              <a:t>Développer le potentiel de la formation culturelle dans les écoles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 smtClean="0"/>
              <a:t>Permettre les impulsions culturelles au quotidien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 smtClean="0"/>
              <a:t>Impliquer des actrices et acteurs culturels professionnels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Intégrer des </a:t>
            </a:r>
            <a:r>
              <a:rPr lang="fr-CH" sz="2000" i="1" dirty="0" smtClean="0"/>
              <a:t>responsables </a:t>
            </a:r>
            <a:r>
              <a:rPr lang="fr-CH" sz="2000" i="1" dirty="0"/>
              <a:t>de la culture dans les écoles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 smtClean="0"/>
              <a:t>Demander des contributions financières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 smtClean="0"/>
              <a:t>Bons culturels, </a:t>
            </a:r>
            <a:r>
              <a:rPr lang="fr-CH" sz="2000" i="1" dirty="0"/>
              <a:t>projets culturels à </a:t>
            </a:r>
            <a:r>
              <a:rPr lang="fr-CH" sz="2000" i="1" dirty="0" smtClean="0"/>
              <a:t>l’école (</a:t>
            </a:r>
            <a:r>
              <a:rPr lang="fr-CH" sz="2000" i="1" dirty="0" err="1" smtClean="0"/>
              <a:t>Projécoles</a:t>
            </a:r>
            <a:r>
              <a:rPr lang="fr-CH" sz="2000" i="1" dirty="0" smtClean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 smtClean="0"/>
              <a:t>Recourir aux offres et projets culturels sélectionnés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concours </a:t>
            </a:r>
            <a:r>
              <a:rPr lang="fr-CH" sz="2000" i="1" dirty="0" smtClean="0"/>
              <a:t>tête-à-tête, </a:t>
            </a:r>
            <a:r>
              <a:rPr lang="de-CH" sz="2000" dirty="0" err="1"/>
              <a:t>o</a:t>
            </a:r>
            <a:r>
              <a:rPr lang="de-CH" sz="2000" dirty="0" err="1" smtClean="0"/>
              <a:t>ffres</a:t>
            </a:r>
            <a:r>
              <a:rPr lang="de-CH" sz="2000" dirty="0" smtClean="0"/>
              <a:t> </a:t>
            </a:r>
            <a:r>
              <a:rPr lang="de-CH" sz="2000" dirty="0" err="1"/>
              <a:t>culturelles</a:t>
            </a:r>
            <a:r>
              <a:rPr lang="de-CH" sz="2000" dirty="0"/>
              <a:t> </a:t>
            </a:r>
            <a:r>
              <a:rPr lang="de-CH" sz="2000" dirty="0" err="1" smtClean="0"/>
              <a:t>prêt</a:t>
            </a:r>
            <a:r>
              <a:rPr lang="de-CH" sz="2000" dirty="0" smtClean="0"/>
              <a:t>-à-</a:t>
            </a:r>
            <a:r>
              <a:rPr lang="de-CH" sz="2000" dirty="0" err="1" smtClean="0"/>
              <a:t>participer</a:t>
            </a:r>
            <a:r>
              <a:rPr lang="de-CH" sz="2000" dirty="0" smtClean="0"/>
              <a:t> et plus</a:t>
            </a:r>
            <a:endParaRPr lang="fr-CH" sz="2000" dirty="0" smtClean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 smtClean="0"/>
              <a:t>Planifier et réaliser des projets de formation culturelle dans les écoles, mener une réflexion à ce sujet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 smtClean="0"/>
              <a:t>Vue d’ensemble des sources d’information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fr-CH" b="1" dirty="0" smtClean="0"/>
              <a:t>« Culture et école » : aperçu</a:t>
            </a:r>
            <a:endParaRPr lang="fr-CH" b="1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fr-CH" sz="1800" dirty="0" smtClean="0"/>
              <a:t>Sous le nom « Culture et école », le canton de Berne …</a:t>
            </a:r>
          </a:p>
          <a:p>
            <a:pPr>
              <a:lnSpc>
                <a:spcPct val="114000"/>
              </a:lnSpc>
            </a:pPr>
            <a:endParaRPr lang="fr-CH" sz="1000" dirty="0" smtClean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p</a:t>
            </a:r>
            <a:r>
              <a:rPr lang="fr-CH" sz="1800" dirty="0" smtClean="0"/>
              <a:t>ropose </a:t>
            </a:r>
            <a:r>
              <a:rPr lang="fr-CH" sz="1800" dirty="0"/>
              <a:t>aux écoles des </a:t>
            </a:r>
            <a:r>
              <a:rPr lang="fr-CH" sz="1800" dirty="0" smtClean="0"/>
              <a:t>offres de médiation culturelle réceptives, interactives et participatives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</a:t>
            </a:r>
            <a:r>
              <a:rPr lang="fr-CH" sz="1800" dirty="0" smtClean="0"/>
              <a:t>ontribue au financement de projets de médiation culturelle de qualité, convaincants et menés à court, moyen ou long terme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coordonne le réseau des r</a:t>
            </a:r>
            <a:r>
              <a:rPr lang="fr-CH" sz="1800" dirty="0" smtClean="0"/>
              <a:t>esponsables </a:t>
            </a:r>
            <a:r>
              <a:rPr lang="fr-CH" sz="1800" dirty="0"/>
              <a:t>de la culture dans les écoles. </a:t>
            </a:r>
            <a:endParaRPr lang="fr-CH" sz="1800" dirty="0" smtClean="0"/>
          </a:p>
          <a:p>
            <a:pPr>
              <a:lnSpc>
                <a:spcPct val="114000"/>
              </a:lnSpc>
            </a:pPr>
            <a:endParaRPr lang="fr-CH" sz="1000" dirty="0" smtClean="0"/>
          </a:p>
          <a:p>
            <a:pPr>
              <a:lnSpc>
                <a:spcPct val="114000"/>
              </a:lnSpc>
            </a:pPr>
            <a:r>
              <a:rPr lang="fr-CH" sz="1800" dirty="0"/>
              <a:t>Les écoles peuvent demander à tout moment des contributions financières via les « bons culturels » et les « projets culturels dans les écoles </a:t>
            </a:r>
            <a:r>
              <a:rPr lang="fr-CH" sz="1800" dirty="0" smtClean="0"/>
              <a:t>(</a:t>
            </a:r>
            <a:r>
              <a:rPr lang="fr-CH" sz="1800" dirty="0" err="1"/>
              <a:t>P</a:t>
            </a:r>
            <a:r>
              <a:rPr lang="fr-CH" sz="1800" dirty="0" err="1" smtClean="0"/>
              <a:t>rojécoles</a:t>
            </a:r>
            <a:r>
              <a:rPr lang="fr-CH" sz="1800" dirty="0" smtClean="0"/>
              <a:t>) </a:t>
            </a:r>
            <a:r>
              <a:rPr lang="fr-CH" sz="1800" dirty="0"/>
              <a:t>».</a:t>
            </a:r>
          </a:p>
          <a:p>
            <a:pPr>
              <a:lnSpc>
                <a:spcPct val="114000"/>
              </a:lnSpc>
            </a:pPr>
            <a:endParaRPr lang="fr-CH" sz="1000" dirty="0" smtClean="0"/>
          </a:p>
          <a:p>
            <a:pPr>
              <a:lnSpc>
                <a:spcPct val="114000"/>
              </a:lnSpc>
            </a:pPr>
            <a:r>
              <a:rPr lang="fr-CH" sz="1800" dirty="0" smtClean="0"/>
              <a:t>Les écoles peuvent aussi s’inscrire aux offres et projets culturels sélectionnés pour elles.</a:t>
            </a:r>
            <a:endParaRPr lang="fr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27607" y="2974434"/>
            <a:ext cx="6480720" cy="296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fr-CH" altLang="de-DE" dirty="0" smtClean="0"/>
          </a:p>
          <a:p>
            <a:pPr>
              <a:lnSpc>
                <a:spcPct val="114000"/>
              </a:lnSpc>
            </a:pPr>
            <a:r>
              <a:rPr lang="fr-CH" altLang="de-DE" dirty="0" smtClean="0"/>
              <a:t>Intégrer des impulsions culturelles au quotidien scolaire afin de développer et de renforcer …</a:t>
            </a:r>
          </a:p>
          <a:p>
            <a:pPr>
              <a:lnSpc>
                <a:spcPct val="114000"/>
              </a:lnSpc>
            </a:pPr>
            <a:endParaRPr lang="fr-CH" altLang="de-DE" sz="1000" dirty="0" smtClean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 smtClean="0"/>
              <a:t>le </a:t>
            </a:r>
            <a:r>
              <a:rPr lang="fr-CH" altLang="de-DE" b="1" dirty="0" smtClean="0"/>
              <a:t>potentiel créatif,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 smtClean="0"/>
              <a:t>la</a:t>
            </a:r>
            <a:r>
              <a:rPr lang="fr-CH" altLang="de-DE" b="1" dirty="0" smtClean="0"/>
              <a:t> curiosité culturelle,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 smtClean="0"/>
              <a:t>l’</a:t>
            </a:r>
            <a:r>
              <a:rPr lang="fr-CH" altLang="de-DE" b="1" dirty="0" smtClean="0"/>
              <a:t>esprit participatif,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 smtClean="0"/>
              <a:t>les </a:t>
            </a:r>
            <a:r>
              <a:rPr lang="fr-CH" altLang="de-DE" b="1" dirty="0" smtClean="0"/>
              <a:t>compétences transversales et disciplinaires</a:t>
            </a:r>
          </a:p>
          <a:p>
            <a:pPr>
              <a:lnSpc>
                <a:spcPct val="114000"/>
              </a:lnSpc>
            </a:pPr>
            <a:endParaRPr lang="fr-CH" altLang="de-DE" sz="1000" b="1" dirty="0" smtClean="0"/>
          </a:p>
          <a:p>
            <a:pPr>
              <a:lnSpc>
                <a:spcPct val="114000"/>
              </a:lnSpc>
            </a:pPr>
            <a:r>
              <a:rPr lang="fr-CH" altLang="de-DE" dirty="0" smtClean="0"/>
              <a:t>… des élèves.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9" y="2897610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2226142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 smtClean="0"/>
              <a:t>Développer le potentiel de la formation culturelle dans les écoles</a:t>
            </a:r>
            <a:br>
              <a:rPr lang="fr-CH" sz="3400" b="1" dirty="0" smtClean="0"/>
            </a:br>
            <a:endParaRPr lang="fr-CH" sz="3400" b="1" dirty="0" smtClean="0"/>
          </a:p>
          <a:p>
            <a:r>
              <a:rPr lang="fr-CH" sz="2400" b="1" i="1" dirty="0" smtClean="0"/>
              <a:t>Permettre les impulsions culturelles au quotidien</a:t>
            </a:r>
            <a:endParaRPr lang="fr-CH" sz="2400" b="1" i="1" dirty="0"/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2197257"/>
            <a:ext cx="10656540" cy="735293"/>
          </a:xfrm>
        </p:spPr>
        <p:txBody>
          <a:bodyPr/>
          <a:lstStyle/>
          <a:p>
            <a:r>
              <a:rPr lang="fr-CH" sz="3400" b="1" dirty="0" smtClean="0"/>
              <a:t>Développer le potentiel de la formation culturelle dans les écoles</a:t>
            </a:r>
            <a:br>
              <a:rPr lang="fr-CH" sz="3400" b="1" dirty="0" smtClean="0"/>
            </a:br>
            <a:r>
              <a:rPr lang="fr-CH" sz="3400" b="1" dirty="0" smtClean="0"/>
              <a:t/>
            </a:r>
            <a:br>
              <a:rPr lang="fr-CH" sz="3400" b="1" dirty="0" smtClean="0"/>
            </a:br>
            <a:r>
              <a:rPr lang="fr-CH" sz="2400" b="1" i="1" dirty="0" smtClean="0"/>
              <a:t>Impliquer des actrices et acteurs culturels professionnels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3195463"/>
            <a:ext cx="7262969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fr-CH" altLang="de-DE" b="1" dirty="0"/>
              <a:t>Les actrices et acteurs culturels </a:t>
            </a:r>
            <a:r>
              <a:rPr lang="fr-CH" altLang="de-DE" b="1" dirty="0" smtClean="0"/>
              <a:t>professionnels apportent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l</a:t>
            </a:r>
            <a:r>
              <a:rPr lang="fr-CH" altLang="de-DE" b="1" dirty="0" smtClean="0"/>
              <a:t>eur expertise artistique : </a:t>
            </a:r>
          </a:p>
          <a:p>
            <a:pPr lvl="2" indent="-457200">
              <a:lnSpc>
                <a:spcPct val="114000"/>
              </a:lnSpc>
              <a:defRPr/>
            </a:pPr>
            <a:r>
              <a:rPr lang="fr-CH" altLang="de-DE" dirty="0"/>
              <a:t>s</a:t>
            </a:r>
            <a:r>
              <a:rPr lang="fr-CH" altLang="de-DE" dirty="0" smtClean="0"/>
              <a:t>avoir-faire artisanal et techniques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</a:t>
            </a:r>
            <a:r>
              <a:rPr lang="fr-CH" altLang="de-DE" b="1" dirty="0" smtClean="0"/>
              <a:t>n autre point de vue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/>
              <a:t>a</a:t>
            </a:r>
            <a:r>
              <a:rPr lang="fr-CH" altLang="de-DE" dirty="0" smtClean="0"/>
              <a:t>perçu sur certains modes de réflexion et de travail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</a:t>
            </a:r>
            <a:r>
              <a:rPr lang="fr-CH" altLang="de-DE" b="1" dirty="0" smtClean="0"/>
              <a:t>n autre mode de travail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 smtClean="0"/>
              <a:t>liberté pour découvrir, expérimenter, improviser, créer</a:t>
            </a:r>
          </a:p>
          <a:p>
            <a:pPr marL="457200" lvl="2">
              <a:lnSpc>
                <a:spcPct val="114000"/>
              </a:lnSpc>
              <a:defRPr/>
            </a:pPr>
            <a:endParaRPr lang="fr-CH" altLang="de-DE" sz="1000" dirty="0" smtClean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 smtClean="0"/>
              <a:t>… dans les écoles.</a:t>
            </a:r>
          </a:p>
          <a:p>
            <a:pPr marL="0" lvl="1">
              <a:lnSpc>
                <a:spcPct val="114000"/>
              </a:lnSpc>
              <a:defRPr/>
            </a:pPr>
            <a:endParaRPr lang="fr-CH" altLang="de-DE" sz="1000" dirty="0" smtClean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 smtClean="0"/>
              <a:t>C’est ainsi qu’ils donnent de nouvelles impulsions dans les écoles.</a:t>
            </a:r>
            <a:endParaRPr lang="fr-CH" alt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" y="1916832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07" y="1829611"/>
            <a:ext cx="10656540" cy="735293"/>
          </a:xfrm>
        </p:spPr>
        <p:txBody>
          <a:bodyPr/>
          <a:lstStyle/>
          <a:p>
            <a:r>
              <a:rPr lang="fr-CH" sz="3400" b="1" dirty="0" smtClean="0"/>
              <a:t>Développer le potentiel de la formation culturelle dans les écoles</a:t>
            </a:r>
            <a:br>
              <a:rPr lang="fr-CH" sz="3400" b="1" dirty="0" smtClean="0"/>
            </a:br>
            <a:r>
              <a:rPr lang="fr-CH" sz="800" b="1" dirty="0" smtClean="0"/>
              <a:t>  </a:t>
            </a:r>
            <a:r>
              <a:rPr lang="fr-CH" sz="3400" b="1" dirty="0" smtClean="0"/>
              <a:t/>
            </a:r>
            <a:br>
              <a:rPr lang="fr-CH" sz="3400" b="1" dirty="0" smtClean="0"/>
            </a:br>
            <a:r>
              <a:rPr lang="fr-CH" sz="2400" b="1" i="1" dirty="0" smtClean="0"/>
              <a:t>Intégrer des responsables de la culture dans les écoles 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65115" y="2742966"/>
            <a:ext cx="7378408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CH" dirty="0" smtClean="0"/>
              <a:t>Grâce au réseau des responsables de la culture dans les écoles, le canton de Berne renforce la formation culturelle et artistique dans les écoles. </a:t>
            </a:r>
          </a:p>
          <a:p>
            <a:pPr>
              <a:lnSpc>
                <a:spcPct val="114000"/>
              </a:lnSpc>
            </a:pPr>
            <a:r>
              <a:rPr lang="fr-CH" altLang="de-DE" b="1" dirty="0" smtClean="0"/>
              <a:t>Les responsables de la culture soutiennent les membres du corps enseignant et la direction d’école, par exemple en …</a:t>
            </a:r>
            <a:endParaRPr lang="fr-CH" altLang="de-DE" sz="1000" b="1" dirty="0" smtClean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dirty="0"/>
              <a:t>f</a:t>
            </a:r>
            <a:r>
              <a:rPr lang="fr-CH" dirty="0" smtClean="0"/>
              <a:t>aisant en sorte que la culture fasse partie intégrante de la formation dispensée à l’école,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 smtClean="0"/>
              <a:t>diffusant, dans l’école, des informations et des expériences au sujet des offres de médiation culturelle et des possibilités de financement,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/>
              <a:t>r</a:t>
            </a:r>
            <a:r>
              <a:rPr lang="fr-CH" altLang="de-DE" dirty="0" smtClean="0"/>
              <a:t>enforçant le profil culturel de l’école (de l’approche par projets jusqu’à la création d’une école de la culture).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72"/>
            <a:ext cx="4977290" cy="49772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43785" y="5903181"/>
            <a:ext cx="18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err="1" smtClean="0"/>
              <a:t>Informations</a:t>
            </a:r>
            <a:r>
              <a:rPr lang="de-CH" b="1" dirty="0" smtClean="0"/>
              <a:t> : </a:t>
            </a:r>
          </a:p>
          <a:p>
            <a:r>
              <a:rPr lang="fr-FR" dirty="0" smtClean="0">
                <a:hlinkClick r:id="rId3"/>
              </a:rPr>
              <a:t>RCE (be.ch)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 smtClean="0"/>
              <a:t>Sorties culturelles :</a:t>
            </a:r>
            <a:endParaRPr lang="fr-CH" dirty="0" smtClean="0"/>
          </a:p>
          <a:p>
            <a:pPr marL="0" lvl="1">
              <a:defRPr/>
            </a:pPr>
            <a:r>
              <a:rPr lang="fr-CH" dirty="0" smtClean="0"/>
              <a:t>p. ex. musées, lieux de spectacle, monuments historiques, sites archéologiques</a:t>
            </a:r>
            <a:r>
              <a:rPr lang="fr-CH" dirty="0"/>
              <a:t> </a:t>
            </a:r>
            <a:r>
              <a:rPr lang="fr-CH" dirty="0" smtClean="0"/>
              <a:t>…</a:t>
            </a:r>
          </a:p>
          <a:p>
            <a:pPr marL="0" lvl="1">
              <a:defRPr/>
            </a:pPr>
            <a:endParaRPr lang="fr-CH" sz="1000" b="1" dirty="0" smtClean="0"/>
          </a:p>
          <a:p>
            <a:pPr marL="0" lvl="1">
              <a:defRPr/>
            </a:pPr>
            <a:r>
              <a:rPr lang="fr-CH" b="1" dirty="0" smtClean="0"/>
              <a:t>Demander un bon pour une sortie : </a:t>
            </a:r>
            <a:r>
              <a:rPr lang="fr-CH" dirty="0" smtClean="0"/>
              <a:t>choisir une offre dans la </a:t>
            </a:r>
            <a:r>
              <a:rPr lang="fr-CH" dirty="0" smtClean="0">
                <a:hlinkClick r:id="rId4"/>
              </a:rPr>
              <a:t>palette d’offres</a:t>
            </a:r>
            <a:r>
              <a:rPr lang="fr-CH" b="1" dirty="0" smtClean="0"/>
              <a:t> ou</a:t>
            </a:r>
            <a:r>
              <a:rPr lang="fr-CH" altLang="de-DE" b="1" dirty="0" smtClean="0"/>
              <a:t> </a:t>
            </a:r>
          </a:p>
          <a:p>
            <a:pPr marL="0" lvl="1">
              <a:defRPr/>
            </a:pPr>
            <a:r>
              <a:rPr lang="fr-CH" dirty="0"/>
              <a:t>p</a:t>
            </a:r>
            <a:r>
              <a:rPr lang="fr-CH" dirty="0" smtClean="0"/>
              <a:t>roposer la visite d’un </a:t>
            </a:r>
            <a:r>
              <a:rPr lang="fr-CH" dirty="0" smtClean="0">
                <a:hlinkClick r:id="rId5"/>
              </a:rPr>
              <a:t>lieu culturel</a:t>
            </a:r>
            <a:endParaRPr lang="fr-CH" altLang="de-DE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 smtClean="0"/>
              <a:t>Ateliers / lectures / concerts / spectacles …</a:t>
            </a:r>
          </a:p>
          <a:p>
            <a:pPr marL="0" lvl="1">
              <a:defRPr/>
            </a:pPr>
            <a:endParaRPr lang="fr-CH" sz="1000" b="1" dirty="0" smtClean="0"/>
          </a:p>
          <a:p>
            <a:pPr marL="0" lvl="1">
              <a:defRPr/>
            </a:pPr>
            <a:r>
              <a:rPr lang="fr-CH" b="1" dirty="0" smtClean="0"/>
              <a:t>Demander un bon pour un projet :</a:t>
            </a:r>
            <a:endParaRPr lang="fr-CH" b="1" dirty="0" smtClean="0">
              <a:hlinkClick r:id="rId6"/>
            </a:endParaRPr>
          </a:p>
          <a:p>
            <a:pPr marL="0" lvl="1">
              <a:defRPr/>
            </a:pPr>
            <a:r>
              <a:rPr lang="fr-CH" dirty="0"/>
              <a:t>c</a:t>
            </a:r>
            <a:r>
              <a:rPr lang="fr-CH" dirty="0" smtClean="0"/>
              <a:t>hoisir une offre dans la </a:t>
            </a:r>
            <a:r>
              <a:rPr lang="fr-CH" dirty="0">
                <a:hlinkClick r:id="rId4"/>
              </a:rPr>
              <a:t>palette </a:t>
            </a:r>
            <a:r>
              <a:rPr lang="fr-CH" dirty="0" smtClean="0">
                <a:hlinkClick r:id="rId4"/>
              </a:rPr>
              <a:t>d’offres</a:t>
            </a:r>
            <a:endParaRPr lang="fr-CH" b="1" dirty="0"/>
          </a:p>
          <a:p>
            <a:pPr marL="0" lvl="1">
              <a:defRPr/>
            </a:pPr>
            <a:r>
              <a:rPr lang="fr-CH" b="1" dirty="0" smtClean="0"/>
              <a:t>ou</a:t>
            </a:r>
            <a:r>
              <a:rPr lang="fr-CH" altLang="de-DE" b="1" dirty="0" smtClean="0"/>
              <a:t> </a:t>
            </a:r>
            <a:endParaRPr lang="fr-CH" altLang="de-DE" b="1" dirty="0"/>
          </a:p>
          <a:p>
            <a:pPr marL="0" lvl="1">
              <a:defRPr/>
            </a:pPr>
            <a:r>
              <a:rPr lang="fr-CH" dirty="0" smtClean="0">
                <a:hlinkClick r:id="rId5"/>
              </a:rPr>
              <a:t>proposer un projet</a:t>
            </a:r>
            <a:endParaRPr lang="fr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 smtClean="0"/>
              <a:t>Projets culturels approfondis et participatifs :</a:t>
            </a:r>
          </a:p>
          <a:p>
            <a:pPr marL="0" lvl="1">
              <a:defRPr/>
            </a:pPr>
            <a:endParaRPr lang="fr-CH" sz="1000" b="1" dirty="0" smtClean="0"/>
          </a:p>
          <a:p>
            <a:pPr marL="0" lvl="1">
              <a:defRPr/>
            </a:pPr>
            <a:r>
              <a:rPr lang="fr-CH" altLang="de-DE" dirty="0" smtClean="0"/>
              <a:t>Demander une contribution </a:t>
            </a:r>
            <a:r>
              <a:rPr lang="fr-CH" altLang="de-DE" b="1" dirty="0" err="1" smtClean="0"/>
              <a:t>Projécoles</a:t>
            </a:r>
            <a:r>
              <a:rPr lang="fr-CH" altLang="de-DE" b="1" dirty="0" smtClean="0"/>
              <a:t> </a:t>
            </a:r>
          </a:p>
          <a:p>
            <a:pPr marL="0" lvl="1">
              <a:defRPr/>
            </a:pPr>
            <a:r>
              <a:rPr lang="fr-CH" altLang="de-DE" dirty="0" smtClean="0"/>
              <a:t>(</a:t>
            </a:r>
            <a:r>
              <a:rPr lang="fr-CH" dirty="0"/>
              <a:t>projets </a:t>
            </a:r>
            <a:r>
              <a:rPr lang="fr-CH" dirty="0" smtClean="0"/>
              <a:t>culturels </a:t>
            </a:r>
            <a:r>
              <a:rPr lang="fr-CH" dirty="0"/>
              <a:t>dans les </a:t>
            </a:r>
            <a:r>
              <a:rPr lang="fr-CH" dirty="0" smtClean="0"/>
              <a:t>écoles</a:t>
            </a:r>
            <a:r>
              <a:rPr lang="fr-CH" altLang="de-DE" dirty="0" smtClean="0"/>
              <a:t>) :</a:t>
            </a:r>
          </a:p>
          <a:p>
            <a:pPr marL="0" lvl="1">
              <a:defRPr/>
            </a:pPr>
            <a:r>
              <a:rPr lang="fr-CH" dirty="0" smtClean="0">
                <a:hlinkClick r:id="rId7"/>
              </a:rPr>
              <a:t>proposer un projet</a:t>
            </a:r>
            <a:endParaRPr lang="fr-CH" dirty="0" smtClean="0"/>
          </a:p>
          <a:p>
            <a:pPr marL="0" lvl="1">
              <a:defRPr/>
            </a:pPr>
            <a:endParaRPr lang="fr-CH" dirty="0" smtClean="0"/>
          </a:p>
        </p:txBody>
      </p:sp>
      <p:sp>
        <p:nvSpPr>
          <p:cNvPr id="3" name="Rechteck 2"/>
          <p:cNvSpPr/>
          <p:nvPr/>
        </p:nvSpPr>
        <p:spPr>
          <a:xfrm rot="16200000">
            <a:off x="-574691" y="3220907"/>
            <a:ext cx="2295227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À court terme</a:t>
            </a:r>
            <a:endParaRPr lang="fr-CH" dirty="0"/>
          </a:p>
        </p:txBody>
      </p:sp>
      <p:sp>
        <p:nvSpPr>
          <p:cNvPr id="16" name="Rechteck 15"/>
          <p:cNvSpPr/>
          <p:nvPr/>
        </p:nvSpPr>
        <p:spPr>
          <a:xfrm rot="16200000">
            <a:off x="3496162" y="5625933"/>
            <a:ext cx="1311245" cy="576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À moyen terme</a:t>
            </a:r>
            <a:endParaRPr lang="fr-CH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 smtClean="0"/>
              <a:t>Demander des contributions financières</a:t>
            </a:r>
            <a:br>
              <a:rPr lang="fr-CH" sz="3400" b="1" dirty="0" smtClean="0"/>
            </a:br>
            <a:r>
              <a:rPr lang="fr-CH" sz="3000" i="1" dirty="0" smtClean="0"/>
              <a:t>Bons culturels, </a:t>
            </a:r>
            <a:r>
              <a:rPr lang="fr-CH" sz="3000" i="1" dirty="0" err="1"/>
              <a:t>P</a:t>
            </a:r>
            <a:r>
              <a:rPr lang="fr-CH" sz="3000" i="1" dirty="0" err="1" smtClean="0"/>
              <a:t>rojécoles</a:t>
            </a:r>
            <a:endParaRPr lang="fr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74576" y="2951046"/>
            <a:ext cx="1795523" cy="60054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À court-moyen terme</a:t>
            </a:r>
            <a:endParaRPr lang="fr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678456"/>
            <a:ext cx="2332414" cy="23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 smtClean="0"/>
              <a:t>Demander des contributions financières</a:t>
            </a:r>
            <a:br>
              <a:rPr lang="fr-CH" sz="3400" b="1" dirty="0" smtClean="0"/>
            </a:br>
            <a:r>
              <a:rPr lang="fr-CH" sz="2400" b="1" i="1" dirty="0" smtClean="0"/>
              <a:t>Bons culturels pour des projets ou des sorties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 smtClean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20" y="2237058"/>
            <a:ext cx="78824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 smtClean="0"/>
              <a:t>Contributions jusqu’à CHF 800 par classe/groupe </a:t>
            </a:r>
            <a:r>
              <a:rPr lang="fr-CH" altLang="de-DE" dirty="0" smtClean="0"/>
              <a:t>pour des </a:t>
            </a:r>
            <a:r>
              <a:rPr lang="fr-CH" altLang="de-DE" b="1" dirty="0" smtClean="0"/>
              <a:t>projets</a:t>
            </a:r>
            <a:r>
              <a:rPr lang="fr-CH" altLang="de-DE" dirty="0" smtClean="0"/>
              <a:t> à court ou moyen terme et pour des </a:t>
            </a:r>
            <a:r>
              <a:rPr lang="fr-CH" altLang="de-DE" b="1" dirty="0" smtClean="0"/>
              <a:t>sorties</a:t>
            </a:r>
            <a:r>
              <a:rPr lang="fr-CH" altLang="de-DE" dirty="0" smtClean="0"/>
              <a:t> culturelles. </a:t>
            </a:r>
          </a:p>
          <a:p>
            <a:pPr>
              <a:spcAft>
                <a:spcPts val="600"/>
              </a:spcAft>
            </a:pPr>
            <a:r>
              <a:rPr lang="fr-CH" altLang="de-DE" dirty="0" smtClean="0"/>
              <a:t>Il est possible de soumettre des demandes pour plusieurs classes/groupes – judicieux en cas de bons pour des projets : pour des projets jusqu’à environ 10 leçons.</a:t>
            </a:r>
            <a:endParaRPr lang="fr-CH" altLang="de-DE" sz="1000" b="1" dirty="0" smtClean="0"/>
          </a:p>
          <a:p>
            <a:pPr>
              <a:spcAft>
                <a:spcPts val="600"/>
              </a:spcAft>
            </a:pPr>
            <a:r>
              <a:rPr lang="fr-CH" altLang="de-DE" dirty="0" smtClean="0"/>
              <a:t>Demander des bons pour des projets ou des sorties : </a:t>
            </a:r>
            <a:br>
              <a:rPr lang="fr-CH" altLang="de-DE" dirty="0" smtClean="0"/>
            </a:br>
            <a:r>
              <a:rPr lang="fr-CH" altLang="de-DE" dirty="0" smtClean="0"/>
              <a:t>réserver une offre dans la </a:t>
            </a:r>
            <a:r>
              <a:rPr lang="fr-CH" dirty="0" smtClean="0">
                <a:hlinkClick r:id="rId2"/>
              </a:rPr>
              <a:t>palette </a:t>
            </a:r>
            <a:r>
              <a:rPr lang="fr-CH" dirty="0">
                <a:hlinkClick r:id="rId2"/>
              </a:rPr>
              <a:t>d’offres</a:t>
            </a:r>
            <a:r>
              <a:rPr lang="fr-CH" b="1" dirty="0"/>
              <a:t> </a:t>
            </a:r>
            <a:r>
              <a:rPr lang="fr-CH" b="1" dirty="0" smtClean="0"/>
              <a:t>ou </a:t>
            </a:r>
            <a:r>
              <a:rPr lang="fr-CH" dirty="0" smtClean="0">
                <a:hlinkClick r:id="rId3"/>
              </a:rPr>
              <a:t>soumettre une proposition</a:t>
            </a:r>
            <a:endParaRPr lang="fr-CH" dirty="0" smtClean="0"/>
          </a:p>
          <a:p>
            <a:pPr>
              <a:spcAft>
                <a:spcPts val="600"/>
              </a:spcAft>
            </a:pPr>
            <a:endParaRPr lang="fr-CH" altLang="de-DE" sz="1000" dirty="0" smtClean="0"/>
          </a:p>
          <a:p>
            <a:pPr>
              <a:spcAft>
                <a:spcPts val="600"/>
              </a:spcAft>
            </a:pPr>
            <a:r>
              <a:rPr lang="fr-CH" altLang="de-DE" dirty="0" smtClean="0"/>
              <a:t>Il est possible non seulement de recourir à des projets et sorties proposés dans la palette d’offres, mais aussi de proposer ses propres projets et sorties. </a:t>
            </a:r>
            <a:endParaRPr lang="fr-CH" altLang="de-DE" sz="1000" b="1" dirty="0" smtClean="0"/>
          </a:p>
          <a:p>
            <a:pPr>
              <a:spcAft>
                <a:spcPts val="600"/>
              </a:spcAft>
            </a:pPr>
            <a:endParaRPr lang="fr-CH" altLang="de-DE" b="1" dirty="0" smtClean="0"/>
          </a:p>
          <a:p>
            <a:pPr>
              <a:spcAft>
                <a:spcPts val="600"/>
              </a:spcAft>
            </a:pPr>
            <a:r>
              <a:rPr lang="fr-CH" altLang="de-DE" b="1" dirty="0" smtClean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 smtClean="0">
                <a:hlinkClick r:id="rId3"/>
              </a:rPr>
              <a:t>Bons culturels – bons pour un projet et pour une sortie</a:t>
            </a:r>
            <a:endParaRPr lang="fr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1988840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453417" y="4255159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À court-moyen terme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1524</Words>
  <Application>Microsoft Office PowerPoint</Application>
  <PresentationFormat>Breitbild</PresentationFormat>
  <Paragraphs>201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(Textkörper)</vt:lpstr>
      <vt:lpstr>Roboto</vt:lpstr>
      <vt:lpstr>Segoe UI</vt:lpstr>
      <vt:lpstr>Symbol</vt:lpstr>
      <vt:lpstr>Times New Roman</vt:lpstr>
      <vt:lpstr>Benutzerdefiniertes Design</vt:lpstr>
      <vt:lpstr>PowerPoint-Präsentation</vt:lpstr>
      <vt:lpstr>Culture et école   Informations pour les écoles</vt:lpstr>
      <vt:lpstr>Programme</vt:lpstr>
      <vt:lpstr>« Culture et école » : aperçu</vt:lpstr>
      <vt:lpstr>PowerPoint-Präsentation</vt:lpstr>
      <vt:lpstr>Développer le potentiel de la formation culturelle dans les écoles  Impliquer des actrices et acteurs culturels professionnels</vt:lpstr>
      <vt:lpstr>Développer le potentiel de la formation culturelle dans les écoles    Intégrer des responsables de la culture dans les écoles </vt:lpstr>
      <vt:lpstr>PowerPoint-Präsentation</vt:lpstr>
      <vt:lpstr>Demander des contributions financières Bons culturels pour des projets ou des sorties</vt:lpstr>
      <vt:lpstr>Demander des contributions financières Projécoles</vt:lpstr>
      <vt:lpstr>Recourir aux offres et projets culturels sélectionnés Concours tête-à-tête</vt:lpstr>
      <vt:lpstr>PowerPoint-Präsentation</vt:lpstr>
      <vt:lpstr>Projets de formation culturelle dans les écoles Planifier, réaliser et mener une réflexion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Josi Martina, BKD-AK-KF</cp:lastModifiedBy>
  <cp:revision>341</cp:revision>
  <cp:lastPrinted>2022-04-07T11:18:51Z</cp:lastPrinted>
  <dcterms:created xsi:type="dcterms:W3CDTF">2021-09-13T12:36:31Z</dcterms:created>
  <dcterms:modified xsi:type="dcterms:W3CDTF">2023-03-23T09:05:24Z</dcterms:modified>
</cp:coreProperties>
</file>