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314" r:id="rId2"/>
    <p:sldId id="263" r:id="rId3"/>
    <p:sldId id="280" r:id="rId4"/>
    <p:sldId id="300" r:id="rId5"/>
    <p:sldId id="315" r:id="rId6"/>
    <p:sldId id="303" r:id="rId7"/>
    <p:sldId id="304" r:id="rId8"/>
    <p:sldId id="305" r:id="rId9"/>
    <p:sldId id="310" r:id="rId10"/>
    <p:sldId id="306" r:id="rId11"/>
    <p:sldId id="307" r:id="rId12"/>
    <p:sldId id="312" r:id="rId13"/>
    <p:sldId id="308" r:id="rId14"/>
    <p:sldId id="324" r:id="rId15"/>
    <p:sldId id="325" r:id="rId16"/>
    <p:sldId id="328" r:id="rId17"/>
    <p:sldId id="360" r:id="rId18"/>
    <p:sldId id="326" r:id="rId19"/>
    <p:sldId id="316" r:id="rId20"/>
    <p:sldId id="309" r:id="rId21"/>
    <p:sldId id="296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r Carolin, BKD-AK-KF" initials="M035" lastIdx="1" clrIdx="0">
    <p:extLst>
      <p:ext uri="{19B8F6BF-5375-455C-9EA6-DF929625EA0E}">
        <p15:presenceInfo xmlns:p15="http://schemas.microsoft.com/office/powerpoint/2012/main" userId="Fedier Carolin, BKD-AK-KF" providerId="None"/>
      </p:ext>
    </p:extLst>
  </p:cmAuthor>
  <p:cmAuthor id="2" name="Blatty Sabine, BKD-AK-KF" initials="BSB" lastIdx="7" clrIdx="1">
    <p:extLst>
      <p:ext uri="{19B8F6BF-5375-455C-9EA6-DF929625EA0E}">
        <p15:presenceInfo xmlns:p15="http://schemas.microsoft.com/office/powerpoint/2012/main" userId="Blatty Sabine, BKD-AK-K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4EE"/>
    <a:srgbClr val="3C505A"/>
    <a:srgbClr val="92D4EE"/>
    <a:srgbClr val="95D5EF"/>
    <a:srgbClr val="F08262"/>
    <a:srgbClr val="E1D2C6"/>
    <a:srgbClr val="C0E7F6"/>
    <a:srgbClr val="FF9966"/>
    <a:srgbClr val="FFFFFF"/>
    <a:srgbClr val="EA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61" autoAdjust="0"/>
  </p:normalViewPr>
  <p:slideViewPr>
    <p:cSldViewPr showGuides="1">
      <p:cViewPr varScale="1">
        <p:scale>
          <a:sx n="121" d="100"/>
          <a:sy n="121" d="100"/>
        </p:scale>
        <p:origin x="1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29.08.2025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29.08.2025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225" y="138113"/>
            <a:ext cx="5138738" cy="2890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276166" y="3307135"/>
            <a:ext cx="5511501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400" b="0" dirty="0"/>
              <a:t>Gemeinsames Ziel siehe Quadrat. </a:t>
            </a:r>
          </a:p>
          <a:p>
            <a:pPr algn="l"/>
            <a:r>
              <a:rPr lang="de-CH" sz="1400" b="0" dirty="0"/>
              <a:t>«Kultur und Schule» verbindet Kulturanbietende mit den Schulen, informiert über Angebote und stellt Finanzierungen zur Verfügung</a:t>
            </a:r>
          </a:p>
          <a:p>
            <a:pPr algn="l"/>
            <a:r>
              <a:rPr lang="de-CH" sz="1400" b="0" dirty="0"/>
              <a:t>Ihr könnt bestehend </a:t>
            </a:r>
            <a:r>
              <a:rPr lang="de-CH" sz="1400" b="1" dirty="0"/>
              <a:t>Angebote</a:t>
            </a:r>
            <a:r>
              <a:rPr lang="de-CH" sz="1400" b="0" dirty="0"/>
              <a:t> von Kulturanbietende über uns finden und beantragen. </a:t>
            </a:r>
          </a:p>
          <a:p>
            <a:pPr algn="l"/>
            <a:r>
              <a:rPr lang="de-CH" sz="1400" b="1" dirty="0"/>
              <a:t>Kulturanbietende </a:t>
            </a:r>
            <a:r>
              <a:rPr lang="de-CH" sz="1400" b="0" dirty="0"/>
              <a:t>können sein</a:t>
            </a:r>
            <a:r>
              <a:rPr lang="de-CH" sz="1400" b="1" dirty="0"/>
              <a:t>: </a:t>
            </a:r>
            <a:r>
              <a:rPr lang="de-CH" sz="1400" dirty="0"/>
              <a:t>Kulturschaffende, Kulturelle Vereinigungen, Kulturinstitutionen</a:t>
            </a:r>
          </a:p>
          <a:p>
            <a:pPr algn="l"/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56D48-6366-4948-AB9E-092BF1C7F47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3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04825" y="4955245"/>
            <a:ext cx="5511501" cy="4221244"/>
          </a:xfrm>
        </p:spPr>
        <p:txBody>
          <a:bodyPr/>
          <a:lstStyle/>
          <a:p>
            <a:r>
              <a:rPr lang="de-CH" sz="1400" dirty="0"/>
              <a:t>Ihr könnt bei uns im </a:t>
            </a:r>
            <a:r>
              <a:rPr lang="de-CH" sz="1400" dirty="0" err="1"/>
              <a:t>Gesuchsportal</a:t>
            </a:r>
            <a:r>
              <a:rPr lang="de-CH" sz="1400" dirty="0"/>
              <a:t> jederzeit </a:t>
            </a:r>
            <a:r>
              <a:rPr lang="de-CH" sz="1400" b="1" dirty="0"/>
              <a:t>Kulturgutscheine und </a:t>
            </a:r>
            <a:r>
              <a:rPr lang="de-CH" sz="1400" b="1" dirty="0" err="1"/>
              <a:t>KidS</a:t>
            </a:r>
            <a:r>
              <a:rPr lang="de-CH" sz="1400" b="1" dirty="0"/>
              <a:t> </a:t>
            </a:r>
            <a:r>
              <a:rPr lang="de-CH" sz="1400" dirty="0"/>
              <a:t>beantragen. </a:t>
            </a:r>
          </a:p>
          <a:p>
            <a:r>
              <a:rPr lang="de-CH" sz="1400" dirty="0"/>
              <a:t>AP KG / </a:t>
            </a:r>
            <a:r>
              <a:rPr lang="de-CH" sz="1400" b="1" dirty="0" err="1"/>
              <a:t>KidS</a:t>
            </a:r>
            <a:r>
              <a:rPr lang="de-CH" sz="1400" b="1" dirty="0"/>
              <a:t> und Wettbewerb tête-à-tête</a:t>
            </a:r>
            <a:r>
              <a:rPr lang="de-CH" sz="1400" dirty="0"/>
              <a:t>, bei dem Schulen gemeinsam mit Kulturanbietenden ein </a:t>
            </a:r>
            <a:r>
              <a:rPr lang="de-CH" sz="1400" b="1" dirty="0"/>
              <a:t>Projekt entwickeln</a:t>
            </a:r>
            <a:r>
              <a:rPr lang="de-CH" sz="14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 err="1"/>
              <a:t>Kulturagent.innen</a:t>
            </a:r>
            <a:r>
              <a:rPr lang="de-CH" sz="1400" dirty="0"/>
              <a:t> Phase II läuft seit 2024, wer sich für dieses Projekt interessiert: Die Website ist hier verlinkt.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450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54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Beispiele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26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PRINT in der Mappe</a:t>
            </a:r>
          </a:p>
          <a:p>
            <a:r>
              <a:rPr lang="de-CH" b="1" dirty="0"/>
              <a:t>QR Code</a:t>
            </a:r>
          </a:p>
          <a:p>
            <a:r>
              <a:rPr lang="de-CH" b="1" dirty="0"/>
              <a:t>AP einmal kurz </a:t>
            </a:r>
          </a:p>
          <a:p>
            <a:r>
              <a:rPr lang="de-CH" b="1" dirty="0"/>
              <a:t>KS vor Ort (ein Beispiel)</a:t>
            </a:r>
          </a:p>
          <a:p>
            <a:endParaRPr lang="de-CH" b="1" dirty="0"/>
          </a:p>
          <a:p>
            <a:r>
              <a:rPr lang="de-CH" b="1" dirty="0"/>
              <a:t>ÜBERLEITUNG an Bruna für Gruppeneinteilung</a:t>
            </a:r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210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Font typeface="Calibri" panose="020F0502020204030204" pitchFamily="34" charset="0"/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Schule Service Account und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Passwort </a:t>
            </a: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parat</a:t>
            </a:r>
            <a:endParaRPr lang="de-CH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defTabSz="1327617">
              <a:lnSpc>
                <a:spcPct val="114000"/>
              </a:lnSpc>
              <a:spcAft>
                <a:spcPts val="871"/>
              </a:spcAft>
              <a:defRPr/>
            </a:pPr>
            <a:endParaRPr lang="de-CH" alt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sz="1400" dirty="0"/>
              <a:t>Ihr erhaltet diese Folie dann per Mail und könnt in Ruhe alles ansehen, was euch interessiert.</a:t>
            </a:r>
          </a:p>
          <a:p>
            <a:endParaRPr lang="de-CH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7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587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>
            <a:lvl1pPr>
              <a:defRPr/>
            </a:lvl1pPr>
            <a:lvl2pPr marL="431989" indent="-431989">
              <a:buFont typeface="+mj-lt"/>
              <a:buAutoNum type="arabicPeriod"/>
              <a:defRPr/>
            </a:lvl2pPr>
            <a:lvl3pPr marL="767981">
              <a:defRPr/>
            </a:lvl3pPr>
            <a:lvl4pPr marL="1103972">
              <a:defRPr/>
            </a:lvl4pPr>
            <a:lvl5pPr marL="1439964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31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  <p:sldLayoutId id="2147483676" r:id="rId16"/>
    <p:sldLayoutId id="2147483677" r:id="rId17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2" Type="http://schemas.openxmlformats.org/officeDocument/2006/relationships/hyperlink" Target="https://kulturgesuche.be.ch/course/courseoverview.aspx#/public/course/list?languageId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4" Type="http://schemas.openxmlformats.org/officeDocument/2006/relationships/hyperlink" Target="https://www.bee-flat.ch/vermittlung/musi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12" Type="http://schemas.openxmlformats.org/officeDocument/2006/relationships/hyperlink" Target="https://www.kultur.bkd.be.ch/de/start/themen/kulturfoerderung/kulturvermittlung/kultur-und-sch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ulturagent-innen.ch/de/info" TargetMode="External"/><Relationship Id="rId11" Type="http://schemas.openxmlformats.org/officeDocument/2006/relationships/hyperlink" Target="https://www.kultur.bkd.be.ch/fr/start/themen/kulturfoerderung/kulturvermittlung/kultur-und-schule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0" Type="http://schemas.openxmlformats.org/officeDocument/2006/relationships/hyperlink" Target="https://www.kulturagent-innen.ch/fr/info" TargetMode="External"/><Relationship Id="rId4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9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de/start/themen/kulturfoerderung/kulturvermittlung/netzwerk-initiativen-plattformen/kulturagent-innen-fuer-kreative-schulen.html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5" Type="http://schemas.openxmlformats.org/officeDocument/2006/relationships/hyperlink" Target="https://kulturgesuche.be.ch/course/courseoverview.aspx#/public/course/list?languageId=1" TargetMode="External"/><Relationship Id="rId4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Link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gesuche.be.ch/LoginPageKTBE.aspx?ReturnUrl=%2fLoginPage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ulturgesuche.be.ch/LoginPageKTBE.aspx?ReturnUrl=/LoginPage.asp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content/dam/kultur_bkd/dokumente-bilder/de/themen/kulturfoerderung/kulturvermittlung/Kulturf%C3%B6rderungKantonBernKulturvermittlungDefinitionKulturorte.pdf" TargetMode="External"/><Relationship Id="rId1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1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6" Type="http://schemas.openxmlformats.org/officeDocument/2006/relationships/hyperlink" Target="https://www.kultur.bkd.be.ch/content/dam/kultur_bkd/dokumente-bilder/fr/themen/kulturfoerderung/m%C3%A9diation-culturelle/Lexp%C3%A9rienceculturelle.pdf" TargetMode="External"/><Relationship Id="rId3" Type="http://schemas.openxmlformats.org/officeDocument/2006/relationships/hyperlink" Target="https://www.kultur.bkd.be.ch/de/start/themen/kulturfoerderung/kulturvermittlung/kultur-und-schule.html" TargetMode="External"/><Relationship Id="rId21" Type="http://schemas.openxmlformats.org/officeDocument/2006/relationships/hyperlink" Target="https://www.kultur.bkd.be.ch/fr/start/themen/kulturfoerderung/kulturvermittlung/kultur-und-schule/foerdermoeglichkeiten-und-angebote-fuer-schulen/kulturgutscheine/anleitung-wie-beantrage-ich-einen-kulturgutschein.html" TargetMode="External"/><Relationship Id="rId7" Type="http://schemas.openxmlformats.org/officeDocument/2006/relationships/hyperlink" Target="https://kulturgesuche.be.ch/course/courseoverview.aspx#/public/course/list?languageId=1" TargetMode="External"/><Relationship Id="rId1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7" Type="http://schemas.openxmlformats.org/officeDocument/2006/relationships/hyperlink" Target="https://www.kultur.bkd.be.ch/fr/start/themen/kulturfoerderung/kulturvermittlung/kultur-und-schule/foerdermoeglichkeiten-und-angebote-fuer-schulen.html" TargetMode="External"/><Relationship Id="rId2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0" Type="http://schemas.openxmlformats.org/officeDocument/2006/relationships/hyperlink" Target="https://www.kultur.bkd.be.ch/content/dam/kultur_bkd/dokumente-bilder/fr/themen/kulturfoerderung/m%C3%A9diation-culturelle/Kulturf%C3%B6rderungKantonBernKulturvermittlungDefinitionLieuxCulturels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11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4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.html" TargetMode="External"/><Relationship Id="rId15" Type="http://schemas.openxmlformats.org/officeDocument/2006/relationships/hyperlink" Target="https://www.kultur.bkd.be.ch/fr/start/themen/kulturfoerderung/kulturvermittlung/kultur-und-schule.html" TargetMode="External"/><Relationship Id="rId2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10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9" Type="http://schemas.openxmlformats.org/officeDocument/2006/relationships/hyperlink" Target="https://kulturgesuche.be.ch/course/courseoverview.aspx#/public/course/list?languageId=2" TargetMode="External"/><Relationship Id="rId4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9" Type="http://schemas.openxmlformats.org/officeDocument/2006/relationships/hyperlink" Target="https://www.kultur.bkd.be.ch/de/start/themen/kulturfoerderung/kulturvermittlung/kultur-und-schule/foerdermoeglichkeiten-und-angebote-fuer-schulen/kulturgutscheine/anleitung-wie-beantrage-ich-einen-kulturgutschein.html" TargetMode="External"/><Relationship Id="rId14" Type="http://schemas.openxmlformats.org/officeDocument/2006/relationships/hyperlink" Target="https://www.kultur.bkd.be.ch/content/dam/kultur_bkd/dokumente-bilder/de/themen/kulturfoerderung/kulturvermittlung/Kulturerleben.pdf" TargetMode="External"/><Relationship Id="rId22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kulturgesuche.be.ch/course/courseoverview.aspx#/public/course/list?languageI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aktuell/newsletter-amt-fuer-kultur.html" TargetMode="External"/><Relationship Id="rId5" Type="http://schemas.openxmlformats.org/officeDocument/2006/relationships/hyperlink" Target="https://www.education.bkd.be.ch/de/start/abonnement.html" TargetMode="External"/><Relationship Id="rId4" Type="http://schemas.openxmlformats.org/officeDocument/2006/relationships/hyperlink" Target="https://www.bkd.be.ch/de/start/news/bkd-newsletter/newsletter-education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el:+4131633831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e.ch/kulturvermittlung" TargetMode="External"/><Relationship Id="rId4" Type="http://schemas.openxmlformats.org/officeDocument/2006/relationships/hyperlink" Target="mailto:kulturvermittlung@be.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4" Type="http://schemas.openxmlformats.org/officeDocument/2006/relationships/hyperlink" Target="https://kulturgesuche.be.ch/course/courseoverview.aspx#/public/course/list?languageI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991544" y="1988840"/>
            <a:ext cx="6984776" cy="41980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 für Kulturverantwortliche: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Präsentationsfolien «Kultur und Schule» lassen wir Ihnen hiermit zukommen. Die Präsentation fasst Ziele der kulturellen Bildung sowie die Angebote und Unterstützungsmöglichkeiten der schulischen Kulturvermittlung im Kanton Bern zusammen.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Gerne 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können Sie Folien für Ihren Verwendungszweck, z.B. für Ihren Input an einer Lehrerkonferenz, etc. abändern. In diesem Fall bitten wir Sie jedoch, das Kantons-Logo zu entfernen.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Für Fragen stehen wir Ihnen jederzeit gerne zur Verfügung!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Team Fachbereich Kulturvermittlung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4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2400" b="1" i="1" dirty="0"/>
              <a:t>Kulturgutscheine für Projekte/Reisen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262" y="209495"/>
            <a:ext cx="321625" cy="108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43849" y="2164407"/>
            <a:ext cx="788246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800 pro Klasse/Gruppe </a:t>
            </a:r>
            <a:r>
              <a:rPr lang="de-CH" altLang="de-DE" dirty="0"/>
              <a:t>für kurze bis mittelfristige </a:t>
            </a:r>
            <a:r>
              <a:rPr lang="de-CH" altLang="de-DE" b="1" dirty="0"/>
              <a:t>Projekte sowie Reisen </a:t>
            </a:r>
            <a:r>
              <a:rPr lang="de-CH" altLang="de-DE" dirty="0"/>
              <a:t>an Kulturorte.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Anträge können für mehrere Klassen/Gruppen gestellt werden – sinnvoll bei Projektgutscheinen: für Projekte bis circa 10 Lektionen.</a:t>
            </a:r>
            <a:endParaRPr lang="de-CH" altLang="de-DE" sz="1000" b="1" dirty="0"/>
          </a:p>
          <a:p>
            <a:pPr>
              <a:spcAft>
                <a:spcPts val="600"/>
              </a:spcAft>
            </a:pPr>
            <a:endParaRPr lang="de-CH" altLang="de-DE" dirty="0"/>
          </a:p>
          <a:p>
            <a:pPr>
              <a:spcAft>
                <a:spcPts val="600"/>
              </a:spcAft>
            </a:pPr>
            <a:r>
              <a:rPr lang="de-CH" altLang="de-DE" dirty="0"/>
              <a:t>Projekt- und Reisegutscheine beantragen:</a:t>
            </a:r>
          </a:p>
          <a:p>
            <a:pPr marL="0" lvl="1">
              <a:defRPr/>
            </a:pPr>
            <a:r>
              <a:rPr lang="de-CH" dirty="0">
                <a:hlinkClick r:id="rId2"/>
              </a:rPr>
              <a:t>von der Angebotspalette</a:t>
            </a:r>
            <a:r>
              <a:rPr lang="de-CH" dirty="0"/>
              <a:t> buchen </a:t>
            </a:r>
            <a:r>
              <a:rPr lang="de-CH" b="1" dirty="0"/>
              <a:t>oder </a:t>
            </a:r>
            <a:r>
              <a:rPr lang="de-CH" dirty="0">
                <a:hlinkClick r:id="rId3"/>
              </a:rPr>
              <a:t>eigenen Projektvorschlag einreichen</a:t>
            </a:r>
            <a:endParaRPr lang="de-CH" dirty="0"/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Dadurch können Projekt- und Reisevorschläge von der Angebotspalette genutzt, aber auch eigene Projekt- und Reisevorschläge eingereicht werden. </a:t>
            </a:r>
          </a:p>
          <a:p>
            <a:pPr>
              <a:spcAft>
                <a:spcPts val="600"/>
              </a:spcAft>
            </a:pPr>
            <a:endParaRPr lang="de-CH" altLang="de-DE" sz="1000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3"/>
              </a:rPr>
              <a:t>Kulturgutscheine – Projektgutscheine und Reisegutscheine</a:t>
            </a:r>
            <a:endParaRPr lang="de-CH" dirty="0"/>
          </a:p>
          <a:p>
            <a:pPr>
              <a:spcAft>
                <a:spcPts val="600"/>
              </a:spcAft>
            </a:pPr>
            <a:endParaRPr lang="de-CH" alt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2100077"/>
            <a:ext cx="4536504" cy="45365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16200000">
            <a:off x="1560650" y="4183151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- mittelfristig</a:t>
            </a:r>
          </a:p>
        </p:txBody>
      </p:sp>
    </p:spTree>
    <p:extLst>
      <p:ext uri="{BB962C8B-B14F-4D97-AF65-F5344CB8AC3E}">
        <p14:creationId xmlns:p14="http://schemas.microsoft.com/office/powerpoint/2010/main" val="368122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429" r="11111"/>
          <a:stretch/>
        </p:blipFill>
        <p:spPr>
          <a:xfrm>
            <a:off x="522512" y="2728224"/>
            <a:ext cx="2771541" cy="29248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2400" b="1" i="1" dirty="0" err="1"/>
              <a:t>KidS</a:t>
            </a:r>
            <a:endParaRPr lang="de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19" y="2451703"/>
            <a:ext cx="79979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3’000 (finanzielle Beteiligung der Gemeinde/Schule vorausgesetzt) </a:t>
            </a:r>
            <a:r>
              <a:rPr lang="de-CH" altLang="de-DE" dirty="0"/>
              <a:t>– für mittelfristige, vertiefende, partizipative Projekte.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Anträge können für Projekte für ein bis zwei Klassen/Gruppen gestellt werden – sinnvoll für Projekte ab circa 15 Lektionen.</a:t>
            </a: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Es werden eigene Projektideen realisiert.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Lehrpersonen können sich für die Planung vom Fachbereich Kulturvermittlung beraten lassen oder Inspiration auf der Angebotspalette suchen.</a:t>
            </a:r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</a:t>
            </a:r>
          </a:p>
          <a:p>
            <a:pPr>
              <a:spcAft>
                <a:spcPts val="600"/>
              </a:spcAft>
            </a:pPr>
            <a:r>
              <a:rPr lang="de-CH" dirty="0" err="1">
                <a:hlinkClick r:id="rId3"/>
              </a:rPr>
              <a:t>KidS</a:t>
            </a:r>
            <a:r>
              <a:rPr lang="de-CH" dirty="0">
                <a:hlinkClick r:id="rId3"/>
              </a:rPr>
              <a:t> – Kulturprojekte in der Schule</a:t>
            </a:r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 rot="16200000">
            <a:off x="1965773" y="4022725"/>
            <a:ext cx="3345186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mittelfristig</a:t>
            </a:r>
          </a:p>
        </p:txBody>
      </p:sp>
    </p:spTree>
    <p:extLst>
      <p:ext uri="{BB962C8B-B14F-4D97-AF65-F5344CB8AC3E}">
        <p14:creationId xmlns:p14="http://schemas.microsoft.com/office/powerpoint/2010/main" val="21384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19074"/>
            <a:ext cx="10656540" cy="735293"/>
          </a:xfrm>
        </p:spPr>
        <p:txBody>
          <a:bodyPr/>
          <a:lstStyle/>
          <a:p>
            <a:r>
              <a:rPr lang="de-CH" sz="3400" b="1" dirty="0"/>
              <a:t>Ausgewählte Kulturangebote und -projekte nutzen</a:t>
            </a:r>
            <a:br>
              <a:rPr lang="de-CH" sz="2400" b="1" i="1" dirty="0"/>
            </a:br>
            <a:r>
              <a:rPr lang="de-CH" sz="2400" b="1" i="1" dirty="0"/>
              <a:t>Wettbewerb tête-à-tête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99" y="2096529"/>
            <a:ext cx="75224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30’000 für mehrmonatige, innovative und partizipative Projekte.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Die Beiträge werden an die Kulturschaffenden ausgezahlt. </a:t>
            </a:r>
            <a:r>
              <a:rPr lang="de-CH" dirty="0"/>
              <a:t>Die Schulen beteiligen sich mit einem kleinen Beitrag an den Kosten. Eingabe von oder Beteiligung an Projekten nur via Ausschreibung möglich.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Es werden eigene Projektideen realisiert.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Klassen/Schulen können zusammen</a:t>
            </a:r>
            <a:r>
              <a:rPr lang="de-CH" altLang="de-DE" b="1" dirty="0"/>
              <a:t> mit</a:t>
            </a:r>
            <a:r>
              <a:rPr lang="de-CH" altLang="de-DE" dirty="0"/>
              <a:t> Kulturanbietenden eigene Projektideen für Kulturprojekte eingeben, z. B. eine innovative längerfristige Kooperation mit einer Kulturinstitution…</a:t>
            </a:r>
            <a:endParaRPr lang="de-CH" dirty="0"/>
          </a:p>
          <a:p>
            <a:pPr marL="0" lvl="1">
              <a:lnSpc>
                <a:spcPct val="150000"/>
              </a:lnSpc>
              <a:defRPr/>
            </a:pPr>
            <a:r>
              <a:rPr lang="de-CH" b="1" dirty="0"/>
              <a:t>oder</a:t>
            </a:r>
            <a:endParaRPr lang="de-CH" dirty="0"/>
          </a:p>
          <a:p>
            <a:pPr marL="0" lvl="1">
              <a:defRPr/>
            </a:pPr>
            <a:r>
              <a:rPr lang="de-CH" dirty="0"/>
              <a:t>sich für die Durchführung eines ausgewählten Projekts an ihrer Schule bewerben.</a:t>
            </a:r>
            <a:endParaRPr lang="de-CH" altLang="de-DE" sz="1000" b="1" dirty="0"/>
          </a:p>
          <a:p>
            <a:pPr>
              <a:spcAft>
                <a:spcPts val="600"/>
              </a:spcAft>
            </a:pPr>
            <a:endParaRPr lang="de-CH" altLang="de-DE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 </a:t>
            </a:r>
            <a:r>
              <a:rPr lang="de-CH" dirty="0">
                <a:hlinkClick r:id="rId2"/>
              </a:rPr>
              <a:t>Wettbewerb tête-à-tête</a:t>
            </a:r>
            <a:endParaRPr lang="de-CH" alt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" y="1916832"/>
            <a:ext cx="3816424" cy="381642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6200000">
            <a:off x="1893773" y="4140849"/>
            <a:ext cx="4263053" cy="36192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langfristig</a:t>
            </a:r>
          </a:p>
        </p:txBody>
      </p:sp>
    </p:spTree>
    <p:extLst>
      <p:ext uri="{BB962C8B-B14F-4D97-AF65-F5344CB8AC3E}">
        <p14:creationId xmlns:p14="http://schemas.microsoft.com/office/powerpoint/2010/main" val="249160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" y="1988840"/>
            <a:ext cx="4810161" cy="4810161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7848" y="2096529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dirty="0"/>
              <a:t>Professionelle Kulturanbietende bieten </a:t>
            </a:r>
            <a:r>
              <a:rPr lang="de-CH" dirty="0"/>
              <a:t>kurz- bis langfristige Vermittlungsangebote für Schulen an. </a:t>
            </a:r>
          </a:p>
          <a:p>
            <a:pPr>
              <a:spcAft>
                <a:spcPts val="600"/>
              </a:spcAft>
            </a:pPr>
            <a:r>
              <a:rPr lang="de-CH" dirty="0"/>
              <a:t>Schulen können sich für die Teilnahme bewerben, wenn die Angebote ausgeschrieben werden, z.B. im e-</a:t>
            </a:r>
            <a:r>
              <a:rPr lang="de-CH" dirty="0" err="1"/>
              <a:t>ducation</a:t>
            </a:r>
            <a:r>
              <a:rPr lang="de-CH" dirty="0"/>
              <a:t> Newsletter. </a:t>
            </a:r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Dies sind zum Beispiel: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altLang="de-DE" b="1" dirty="0">
                <a:hlinkClick r:id="rId3"/>
              </a:rPr>
              <a:t>Kulturangebote </a:t>
            </a:r>
            <a:r>
              <a:rPr lang="de-CH" altLang="de-DE" b="1" dirty="0" err="1">
                <a:hlinkClick r:id="rId3"/>
              </a:rPr>
              <a:t>prêt</a:t>
            </a:r>
            <a:r>
              <a:rPr lang="de-CH" altLang="de-DE" b="1" dirty="0">
                <a:hlinkClick r:id="rId3"/>
              </a:rPr>
              <a:t>-à-</a:t>
            </a:r>
            <a:r>
              <a:rPr lang="de-CH" altLang="de-DE" b="1" dirty="0" err="1">
                <a:hlinkClick r:id="rId3"/>
              </a:rPr>
              <a:t>participer</a:t>
            </a:r>
            <a:r>
              <a:rPr lang="de-CH" altLang="de-DE" dirty="0"/>
              <a:t>: </a:t>
            </a:r>
            <a:r>
              <a:rPr lang="de-CH" dirty="0"/>
              <a:t>z.B. </a:t>
            </a:r>
            <a:r>
              <a:rPr lang="de-CH" dirty="0">
                <a:hlinkClick r:id="rId4"/>
              </a:rPr>
              <a:t>Schulkonzerte </a:t>
            </a:r>
            <a:r>
              <a:rPr lang="de-CH" dirty="0" err="1">
                <a:hlinkClick r:id="rId4"/>
              </a:rPr>
              <a:t>bee</a:t>
            </a:r>
            <a:r>
              <a:rPr lang="de-CH" dirty="0">
                <a:hlinkClick r:id="rId4"/>
              </a:rPr>
              <a:t>-flat </a:t>
            </a:r>
            <a:endParaRPr lang="de-CH" altLang="de-DE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altLang="de-DE" b="1" dirty="0"/>
              <a:t>MUS-E, Theaterlink, Roadmovie, Kinokultur</a:t>
            </a:r>
          </a:p>
          <a:p>
            <a:pPr>
              <a:spcAft>
                <a:spcPts val="600"/>
              </a:spcAft>
            </a:pPr>
            <a:r>
              <a:rPr lang="de-CH" dirty="0"/>
              <a:t>Die Kostenbeteiligung der Schulen variiert je nach Angebot.</a:t>
            </a:r>
            <a:endParaRPr lang="de-CH" altLang="de-DE" dirty="0"/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endParaRPr lang="de-CH" altLang="de-DE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 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5"/>
              </a:rPr>
              <a:t>Ausgewählte Kulturangebote und -projekte für Schulen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Ausgewählte Kulturangebote und -projekte nutzen</a:t>
            </a:r>
          </a:p>
        </p:txBody>
      </p:sp>
      <p:sp>
        <p:nvSpPr>
          <p:cNvPr id="7" name="Rechteck 6"/>
          <p:cNvSpPr/>
          <p:nvPr/>
        </p:nvSpPr>
        <p:spPr>
          <a:xfrm rot="16200000">
            <a:off x="2526759" y="4045869"/>
            <a:ext cx="4049485" cy="35269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– mittelfristig</a:t>
            </a:r>
          </a:p>
        </p:txBody>
      </p:sp>
    </p:spTree>
    <p:extLst>
      <p:ext uri="{BB962C8B-B14F-4D97-AF65-F5344CB8AC3E}">
        <p14:creationId xmlns:p14="http://schemas.microsoft.com/office/powerpoint/2010/main" val="10428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6327" y="2940780"/>
            <a:ext cx="4173775" cy="2250977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3"/>
              </a:rPr>
              <a:t>Ausgewählte Kulturangebote und -projekte für Schulen</a:t>
            </a:r>
            <a:r>
              <a:rPr lang="de-CH" sz="1600" dirty="0">
                <a:solidFill>
                  <a:schemeClr val="tx1"/>
                </a:solidFill>
              </a:rPr>
              <a:t>: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Kinokultur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Kulturangebote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Wettbewerb tête-à-tête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1" name="Rechteck 20"/>
          <p:cNvSpPr/>
          <p:nvPr/>
        </p:nvSpPr>
        <p:spPr>
          <a:xfrm>
            <a:off x="853039" y="1981744"/>
            <a:ext cx="4173775" cy="833749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Kulturgutscheine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(Angebote und eigener Projektvorschlag)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de-CH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5" name="Rechteck 24"/>
          <p:cNvSpPr/>
          <p:nvPr/>
        </p:nvSpPr>
        <p:spPr>
          <a:xfrm>
            <a:off x="848909" y="5317978"/>
            <a:ext cx="4171193" cy="80988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Kulturagent.innen</a:t>
            </a:r>
            <a:r>
              <a:rPr lang="de-CH" sz="16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Schweiz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(kulturelle Schulentwicklung)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683649" y="2940781"/>
            <a:ext cx="3675113" cy="225097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7"/>
              </a:rPr>
              <a:t>Offres et projets sélectionnés pour les écoles </a:t>
            </a:r>
            <a:endParaRPr lang="fr-FR" sz="1600" dirty="0"/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Cinéculture</a:t>
            </a:r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Offres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culturelles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Concours tête-à-tête </a:t>
            </a:r>
            <a:r>
              <a:rPr lang="de-CH" sz="1000" dirty="0">
                <a:solidFill>
                  <a:schemeClr val="tx1"/>
                </a:solidFill>
              </a:rPr>
              <a:t>(propre </a:t>
            </a:r>
            <a:r>
              <a:rPr lang="de-CH" sz="1000" dirty="0" err="1">
                <a:solidFill>
                  <a:schemeClr val="tx1"/>
                </a:solidFill>
              </a:rPr>
              <a:t>projet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9" name="Rechteck 18"/>
          <p:cNvSpPr/>
          <p:nvPr/>
        </p:nvSpPr>
        <p:spPr>
          <a:xfrm>
            <a:off x="6687006" y="1992970"/>
            <a:ext cx="3668400" cy="822524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Bons </a:t>
            </a:r>
            <a:r>
              <a:rPr lang="fr-FR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culturels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(Offres et propre projet culturel)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Projécoles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(propre projet culturel)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683649" y="5317045"/>
            <a:ext cx="3671757" cy="81081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10"/>
              </a:rPr>
              <a:t>Agent.es </a:t>
            </a:r>
            <a:r>
              <a:rPr lang="fr-FR" sz="1600" dirty="0" err="1">
                <a:hlinkClick r:id="rId10"/>
              </a:rPr>
              <a:t>culturel.les</a:t>
            </a:r>
            <a:r>
              <a:rPr lang="fr-FR" sz="1600" dirty="0">
                <a:hlinkClick r:id="rId10"/>
              </a:rPr>
              <a:t> Suisse</a:t>
            </a:r>
            <a:endParaRPr lang="fr-FR" sz="1600" dirty="0"/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</a:t>
            </a:r>
            <a:r>
              <a:rPr lang="de-CH" sz="1000" dirty="0" err="1">
                <a:solidFill>
                  <a:schemeClr val="tx1"/>
                </a:solidFill>
              </a:rPr>
              <a:t>développement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 de </a:t>
            </a:r>
            <a:r>
              <a:rPr lang="de-CH" sz="1000" dirty="0" err="1">
                <a:solidFill>
                  <a:schemeClr val="tx1"/>
                </a:solidFill>
              </a:rPr>
              <a:t>l'école</a:t>
            </a:r>
            <a:r>
              <a:rPr lang="de-CH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6631315" y="155679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1"/>
              </a:rPr>
              <a:t>«Culture et </a:t>
            </a:r>
            <a:r>
              <a:rPr lang="de-CH" dirty="0" err="1">
                <a:hlinkClick r:id="rId11"/>
              </a:rPr>
              <a:t>école</a:t>
            </a:r>
            <a:r>
              <a:rPr lang="de-CH" dirty="0"/>
              <a:t>»</a:t>
            </a:r>
          </a:p>
        </p:txBody>
      </p:sp>
      <p:sp>
        <p:nvSpPr>
          <p:cNvPr id="6" name="Rechteck 5"/>
          <p:cNvSpPr/>
          <p:nvPr/>
        </p:nvSpPr>
        <p:spPr>
          <a:xfrm>
            <a:off x="839416" y="155679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2"/>
              </a:rPr>
              <a:t>«Kultur und Schule</a:t>
            </a:r>
            <a:r>
              <a:rPr lang="de-CH" dirty="0"/>
              <a:t>»</a:t>
            </a:r>
          </a:p>
        </p:txBody>
      </p:sp>
      <p:sp>
        <p:nvSpPr>
          <p:cNvPr id="10" name="Rechteck 9"/>
          <p:cNvSpPr/>
          <p:nvPr/>
        </p:nvSpPr>
        <p:spPr>
          <a:xfrm>
            <a:off x="5152828" y="1992970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Antrag stellen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5128074" y="2940781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Angebot auswählen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 / 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128074" y="5305338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</p:txBody>
      </p:sp>
      <p:sp>
        <p:nvSpPr>
          <p:cNvPr id="42" name="Rechteck 41"/>
          <p:cNvSpPr/>
          <p:nvPr/>
        </p:nvSpPr>
        <p:spPr>
          <a:xfrm>
            <a:off x="10481420" y="1979673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faire </a:t>
            </a:r>
            <a:r>
              <a:rPr lang="de-CH" sz="1000" dirty="0" err="1">
                <a:solidFill>
                  <a:schemeClr val="tx1"/>
                </a:solidFill>
              </a:rPr>
              <a:t>une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demande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456666" y="2927484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choisir l'offre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/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0456666" y="5292041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-1176808" y="277265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b="1" i="1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11661672" y="6199869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7B6FB0-199C-F890-08F5-9EB7558A4374}"/>
              </a:ext>
            </a:extLst>
          </p:cNvPr>
          <p:cNvGrpSpPr/>
          <p:nvPr/>
        </p:nvGrpSpPr>
        <p:grpSpPr>
          <a:xfrm>
            <a:off x="-212514" y="2011432"/>
            <a:ext cx="1483896" cy="1185443"/>
            <a:chOff x="466018" y="2068629"/>
            <a:chExt cx="1483896" cy="11854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79A3AF8-CC74-B9BC-0F6A-B43798F1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8A4404C-074C-9247-9556-C3AB24B8A621}"/>
                </a:ext>
              </a:extLst>
            </p:cNvPr>
            <p:cNvSpPr/>
            <p:nvPr/>
          </p:nvSpPr>
          <p:spPr>
            <a:xfrm rot="20938050">
              <a:off x="709865" y="2179242"/>
              <a:ext cx="865943" cy="77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Fristen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beachten /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 err="1"/>
                <a:t>Respecter</a:t>
              </a:r>
              <a:r>
                <a:rPr lang="de-CH" altLang="de-DE" sz="1000" b="1" dirty="0"/>
                <a:t>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le </a:t>
              </a:r>
              <a:r>
                <a:rPr lang="de-CH" altLang="de-DE" sz="1000" b="1" dirty="0" err="1"/>
                <a:t>délai</a:t>
              </a:r>
              <a:endParaRPr lang="de-CH" sz="1000" b="1" dirty="0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6E051BC7-EF12-46F9-23B2-41957148BF06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altLang="de-DE" sz="2800" b="1" dirty="0"/>
              <a:t>Angebotsübersicht l Aperçu de </a:t>
            </a:r>
            <a:r>
              <a:rPr lang="de-CH" altLang="de-DE" sz="2800" b="1" dirty="0" err="1"/>
              <a:t>l'offre</a:t>
            </a:r>
            <a:endParaRPr lang="de-CH" sz="2800" b="1" i="1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C094696-ED49-8987-EE57-8BF1F525FAF1}"/>
              </a:ext>
            </a:extLst>
          </p:cNvPr>
          <p:cNvSpPr txBox="1">
            <a:spLocks/>
          </p:cNvSpPr>
          <p:nvPr/>
        </p:nvSpPr>
        <p:spPr>
          <a:xfrm>
            <a:off x="11661672" y="6372161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07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CF0B754-4678-C398-4019-1CC7C1D8304F}"/>
              </a:ext>
            </a:extLst>
          </p:cNvPr>
          <p:cNvGrpSpPr/>
          <p:nvPr/>
        </p:nvGrpSpPr>
        <p:grpSpPr>
          <a:xfrm>
            <a:off x="-4269" y="4812136"/>
            <a:ext cx="1483896" cy="1185443"/>
            <a:chOff x="466018" y="2068629"/>
            <a:chExt cx="1483896" cy="1185443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196CEFD-6ACB-1406-2B25-900C6D9C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90F6704-6042-8899-BD73-EE7ED196C522}"/>
                </a:ext>
              </a:extLst>
            </p:cNvPr>
            <p:cNvSpPr/>
            <p:nvPr/>
          </p:nvSpPr>
          <p:spPr>
            <a:xfrm rot="20938050">
              <a:off x="713072" y="2321012"/>
              <a:ext cx="859531" cy="4958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CH" altLang="de-DE" sz="1200" b="1" dirty="0"/>
                <a:t>Fristen </a:t>
              </a:r>
            </a:p>
            <a:p>
              <a:pPr>
                <a:lnSpc>
                  <a:spcPct val="114000"/>
                </a:lnSpc>
              </a:pPr>
              <a:r>
                <a:rPr lang="de-CH" altLang="de-DE" sz="1200" b="1" dirty="0"/>
                <a:t>beachten</a:t>
              </a:r>
              <a:endParaRPr lang="de-CH" sz="1200" b="1" dirty="0"/>
            </a:p>
          </p:txBody>
        </p:sp>
      </p:grpSp>
      <p:sp>
        <p:nvSpPr>
          <p:cNvPr id="9" name="Rechteck 8"/>
          <p:cNvSpPr/>
          <p:nvPr/>
        </p:nvSpPr>
        <p:spPr>
          <a:xfrm>
            <a:off x="840060" y="3432154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600" b="1" dirty="0"/>
              <a:t>Projektplanungsschritte - Ideen</a:t>
            </a:r>
            <a:br>
              <a:rPr lang="de-CH" sz="3600" b="1" dirty="0"/>
            </a:br>
            <a:r>
              <a:rPr lang="de-CH" sz="2400" b="1" i="1" dirty="0"/>
              <a:t>planen, umsetzen und reflektieren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301251" y="1988840"/>
            <a:ext cx="4658397" cy="1362172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Ziel definieren: 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Kreatives Potential / kulturelle Neugier / Mitgestaltung der </a:t>
            </a:r>
            <a:r>
              <a:rPr lang="de-CH" sz="1400" dirty="0" err="1">
                <a:solidFill>
                  <a:schemeClr val="tx1"/>
                </a:solidFill>
              </a:rPr>
              <a:t>Schüler:innen</a:t>
            </a:r>
            <a:r>
              <a:rPr lang="de-CH" sz="1400" dirty="0">
                <a:solidFill>
                  <a:schemeClr val="tx1"/>
                </a:solidFill>
              </a:rPr>
              <a:t> … fördern?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Stärkung von welchen Kompetenzen im Fokus?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Lehrplanbezüge herstellen / Themen entdecken, vertiefen, erforschen? ...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301252" y="3516689"/>
            <a:ext cx="4348418" cy="1004472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 err="1">
                <a:solidFill>
                  <a:schemeClr val="tx1"/>
                </a:solidFill>
              </a:rPr>
              <a:t>Projektpartner:in</a:t>
            </a:r>
            <a:r>
              <a:rPr lang="de-CH" altLang="de-DE" sz="1400" b="1" dirty="0">
                <a:solidFill>
                  <a:schemeClr val="tx1"/>
                </a:solidFill>
              </a:rPr>
              <a:t> und Rollenmodell definieren: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Zusammenarbeitsform Schule/Lehrperson mit Kulturschaffenden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6096000" y="2217190"/>
            <a:ext cx="3744416" cy="9144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Projektart &amp; Involvierungsgrad definieren: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rezeptiv, interaktiv, partizipativ, </a:t>
            </a:r>
            <a:r>
              <a:rPr lang="de-CH" altLang="de-DE" sz="1400" dirty="0" err="1">
                <a:solidFill>
                  <a:schemeClr val="tx1"/>
                </a:solidFill>
              </a:rPr>
              <a:t>kollaborativ</a:t>
            </a:r>
            <a:r>
              <a:rPr lang="de-CH" altLang="de-DE" sz="140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3" name="Rechteck 12"/>
          <p:cNvSpPr/>
          <p:nvPr/>
        </p:nvSpPr>
        <p:spPr>
          <a:xfrm>
            <a:off x="8718644" y="3487554"/>
            <a:ext cx="3113534" cy="1227967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Projektform definieren: </a:t>
            </a:r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</a:rPr>
              <a:t>Workshop, Aufführung, Konzert, Lesung, Reise an Kulturorte … oder Kombination aus mehreren Formen für längerfristige Projekte</a:t>
            </a:r>
            <a:endParaRPr lang="de-CH" alt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800030" y="3516689"/>
            <a:ext cx="2770500" cy="101513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Umsetzungsart wählen: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Kulturangebote von «Kultur und Schule» nutzen </a:t>
            </a:r>
            <a:r>
              <a:rPr lang="de-CH" altLang="de-DE" sz="1400" b="1" dirty="0">
                <a:solidFill>
                  <a:schemeClr val="tx1"/>
                </a:solidFill>
              </a:rPr>
              <a:t>oder </a:t>
            </a:r>
            <a:r>
              <a:rPr lang="de-CH" altLang="de-DE" sz="1400" dirty="0">
                <a:solidFill>
                  <a:schemeClr val="tx1"/>
                </a:solidFill>
              </a:rPr>
              <a:t>individuelle Projekte aufbauen/umsetzen</a:t>
            </a:r>
          </a:p>
        </p:txBody>
      </p:sp>
      <p:sp>
        <p:nvSpPr>
          <p:cNvPr id="2" name="Rechteck 1"/>
          <p:cNvSpPr/>
          <p:nvPr/>
        </p:nvSpPr>
        <p:spPr>
          <a:xfrm>
            <a:off x="9976767" y="2217190"/>
            <a:ext cx="1855411" cy="9144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sz="1400" b="1" dirty="0">
                <a:solidFill>
                  <a:schemeClr val="tx1"/>
                </a:solidFill>
              </a:rPr>
              <a:t>Zeitlichen Aufwand definieren: </a:t>
            </a:r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</a:rPr>
              <a:t>kurz- bis langfristig</a:t>
            </a:r>
          </a:p>
        </p:txBody>
      </p:sp>
      <p:cxnSp>
        <p:nvCxnSpPr>
          <p:cNvPr id="16" name="Gerade Verbindung mit Pfeil 15"/>
          <p:cNvCxnSpPr>
            <a:cxnSpLocks/>
            <a:stCxn id="10" idx="3"/>
            <a:endCxn id="12" idx="1"/>
          </p:cNvCxnSpPr>
          <p:nvPr/>
        </p:nvCxnSpPr>
        <p:spPr>
          <a:xfrm>
            <a:off x="5959648" y="2669926"/>
            <a:ext cx="136352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" idx="2"/>
          </p:cNvCxnSpPr>
          <p:nvPr/>
        </p:nvCxnSpPr>
        <p:spPr>
          <a:xfrm>
            <a:off x="10904473" y="3131590"/>
            <a:ext cx="0" cy="3559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cxnSpLocks/>
          </p:cNvCxnSpPr>
          <p:nvPr/>
        </p:nvCxnSpPr>
        <p:spPr>
          <a:xfrm flipH="1">
            <a:off x="5650418" y="4036706"/>
            <a:ext cx="147366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8704690" y="5032105"/>
            <a:ext cx="3113534" cy="1004472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Reflexion/Dokumentation mit allen </a:t>
            </a:r>
            <a:r>
              <a:rPr lang="de-CH" altLang="de-DE" sz="1400" b="1" dirty="0" err="1">
                <a:solidFill>
                  <a:schemeClr val="tx1"/>
                </a:solidFill>
              </a:rPr>
              <a:t>Projektpartner:innen</a:t>
            </a:r>
            <a:r>
              <a:rPr lang="de-CH" altLang="de-DE" sz="1400" b="1" dirty="0">
                <a:solidFill>
                  <a:schemeClr val="tx1"/>
                </a:solidFill>
              </a:rPr>
              <a:t> 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138" name="Gerade Verbindung mit Pfeil 137"/>
          <p:cNvCxnSpPr>
            <a:stCxn id="12" idx="3"/>
            <a:endCxn id="2" idx="1"/>
          </p:cNvCxnSpPr>
          <p:nvPr/>
        </p:nvCxnSpPr>
        <p:spPr>
          <a:xfrm>
            <a:off x="9840416" y="2674390"/>
            <a:ext cx="136351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13345A8B-E790-0DC7-F2DF-05FE903D23A4}"/>
              </a:ext>
            </a:extLst>
          </p:cNvPr>
          <p:cNvSpPr/>
          <p:nvPr/>
        </p:nvSpPr>
        <p:spPr>
          <a:xfrm>
            <a:off x="1301250" y="4715521"/>
            <a:ext cx="5722115" cy="131637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altLang="de-DE" sz="1400" b="1" dirty="0">
                <a:solidFill>
                  <a:schemeClr val="tx1"/>
                </a:solidFill>
              </a:rPr>
              <a:t>Antrag stellen / </a:t>
            </a:r>
            <a:r>
              <a:rPr lang="de-CH" sz="1400" b="1" dirty="0">
                <a:solidFill>
                  <a:schemeClr val="tx1"/>
                </a:solidFill>
              </a:rPr>
              <a:t>Angebot auswählen / für Umsetzung bewerben:</a:t>
            </a:r>
            <a:endParaRPr lang="de-CH" altLang="de-DE" sz="1400" b="1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  <a:hlinkClick r:id="rId4"/>
              </a:rPr>
              <a:t>Kulturgutscheine</a:t>
            </a:r>
            <a:r>
              <a:rPr lang="de-CH" sz="1400" b="1" dirty="0">
                <a:solidFill>
                  <a:schemeClr val="tx1"/>
                </a:solidFill>
              </a:rPr>
              <a:t> / </a:t>
            </a:r>
            <a:r>
              <a:rPr lang="de-CH" sz="1400" dirty="0">
                <a:hlinkClick r:id="rId5"/>
              </a:rPr>
              <a:t>Angebotspalette Kulturgutscheine</a:t>
            </a:r>
            <a:endParaRPr lang="de-CH" sz="1400" dirty="0"/>
          </a:p>
          <a:p>
            <a:pPr>
              <a:lnSpc>
                <a:spcPct val="114000"/>
              </a:lnSpc>
            </a:pPr>
            <a:r>
              <a:rPr lang="de-CH" sz="1400" dirty="0" err="1">
                <a:hlinkClick r:id="rId6"/>
              </a:rPr>
              <a:t>KidS</a:t>
            </a:r>
            <a:r>
              <a:rPr lang="de-CH" sz="1400" dirty="0">
                <a:hlinkClick r:id="rId6"/>
              </a:rPr>
              <a:t> </a:t>
            </a:r>
            <a:endParaRPr lang="de-CH" sz="1400" dirty="0"/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  <a:hlinkClick r:id="rId7"/>
              </a:rPr>
              <a:t>Ausgewählte Kulturangebote und -projekte für Schulen</a:t>
            </a:r>
            <a:endParaRPr lang="de-CH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dirty="0" err="1">
                <a:hlinkClick r:id="rId8"/>
              </a:rPr>
              <a:t>Kulturagent.innen</a:t>
            </a:r>
            <a:r>
              <a:rPr lang="de-CH" sz="1400" dirty="0">
                <a:hlinkClick r:id="rId8"/>
              </a:rPr>
              <a:t> Schweiz</a:t>
            </a:r>
            <a:endParaRPr lang="de-CH" sz="1400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46BCA49-BD80-FED2-3EEA-445D7D1AAF90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473357" y="4521161"/>
            <a:ext cx="2104" cy="19436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85029D36-AA38-227F-260D-3F8CF85E5607}"/>
              </a:ext>
            </a:extLst>
          </p:cNvPr>
          <p:cNvSpPr/>
          <p:nvPr/>
        </p:nvSpPr>
        <p:spPr>
          <a:xfrm>
            <a:off x="7248127" y="4715521"/>
            <a:ext cx="1287407" cy="132105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Umsetzung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981037A6-F304-A070-9FCD-A21B797A27C2}"/>
              </a:ext>
            </a:extLst>
          </p:cNvPr>
          <p:cNvCxnSpPr>
            <a:cxnSpLocks/>
          </p:cNvCxnSpPr>
          <p:nvPr/>
        </p:nvCxnSpPr>
        <p:spPr>
          <a:xfrm flipH="1">
            <a:off x="8560802" y="4013067"/>
            <a:ext cx="147366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8F1252C8-2D47-9780-2DEC-3B5763B1F6EC}"/>
              </a:ext>
            </a:extLst>
          </p:cNvPr>
          <p:cNvCxnSpPr/>
          <p:nvPr/>
        </p:nvCxnSpPr>
        <p:spPr>
          <a:xfrm>
            <a:off x="8551937" y="5534341"/>
            <a:ext cx="136351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5C71B9C-F5D5-DD91-E7B8-056C7E494898}"/>
              </a:ext>
            </a:extLst>
          </p:cNvPr>
          <p:cNvCxnSpPr/>
          <p:nvPr/>
        </p:nvCxnSpPr>
        <p:spPr>
          <a:xfrm>
            <a:off x="7039769" y="5543378"/>
            <a:ext cx="136351" cy="446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31D1921B-1A39-32DC-79C0-279D81AB7145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09D51ED-38AD-E4FD-4FFA-86F5BA409426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709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6835E0-ABFF-F445-2453-369A1731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0"/>
            <a:ext cx="2567608" cy="2334189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02CF63C0-3E33-87D3-3665-3FD3340DC7F9}"/>
              </a:ext>
            </a:extLst>
          </p:cNvPr>
          <p:cNvSpPr txBox="1">
            <a:spLocks/>
          </p:cNvSpPr>
          <p:nvPr/>
        </p:nvSpPr>
        <p:spPr>
          <a:xfrm>
            <a:off x="986712" y="12239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10" name="Rechteck 9"/>
          <p:cNvSpPr/>
          <p:nvPr/>
        </p:nvSpPr>
        <p:spPr>
          <a:xfrm>
            <a:off x="847081" y="2317238"/>
            <a:ext cx="2944663" cy="197585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Kommunikation </a:t>
            </a:r>
          </a:p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Schulhaus intern: </a:t>
            </a:r>
          </a:p>
          <a:p>
            <a:pPr>
              <a:lnSpc>
                <a:spcPct val="114000"/>
              </a:lnSpc>
            </a:pPr>
            <a:r>
              <a:rPr lang="de-CH" altLang="de-DE" sz="1000" dirty="0">
                <a:solidFill>
                  <a:schemeClr val="tx1"/>
                </a:solidFill>
              </a:rPr>
              <a:t>Schulleitung, Kollegium, Hauswart, Fachlehrpersonen (interne Kompetenzen mit einbeziehen) …</a:t>
            </a:r>
            <a:endParaRPr lang="de-CH" altLang="de-DE" sz="1000" b="1" dirty="0">
              <a:solidFill>
                <a:schemeClr val="tx1"/>
              </a:solidFill>
            </a:endParaRPr>
          </a:p>
        </p:txBody>
      </p:sp>
      <p:cxnSp>
        <p:nvCxnSpPr>
          <p:cNvPr id="136" name="Gerade Verbindung mit Pfeil 135"/>
          <p:cNvCxnSpPr>
            <a:cxnSpLocks/>
          </p:cNvCxnSpPr>
          <p:nvPr/>
        </p:nvCxnSpPr>
        <p:spPr>
          <a:xfrm flipH="1">
            <a:off x="3227685" y="5232303"/>
            <a:ext cx="4354" cy="178275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C98EAEF2-F9DB-8D18-4234-9F67A8342BC4}"/>
              </a:ext>
            </a:extLst>
          </p:cNvPr>
          <p:cNvSpPr/>
          <p:nvPr/>
        </p:nvSpPr>
        <p:spPr>
          <a:xfrm>
            <a:off x="3959818" y="2313009"/>
            <a:ext cx="7501629" cy="31063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der Schulleitung: </a:t>
            </a:r>
            <a:r>
              <a:rPr lang="de-CH" altLang="de-DE" sz="1000" dirty="0">
                <a:solidFill>
                  <a:schemeClr val="tx1"/>
                </a:solidFill>
              </a:rPr>
              <a:t>Strategie für kulturelle Bildung an der Schule, Finanzierung / Organisation / Reflexion besprechen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BA0201E-DBC3-1167-F352-63944D2EF26E}"/>
              </a:ext>
            </a:extLst>
          </p:cNvPr>
          <p:cNvSpPr/>
          <p:nvPr/>
        </p:nvSpPr>
        <p:spPr>
          <a:xfrm>
            <a:off x="3955454" y="2858851"/>
            <a:ext cx="5309136" cy="281608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dem Kollegium: </a:t>
            </a:r>
            <a:r>
              <a:rPr lang="de-CH" altLang="de-DE" sz="1000" dirty="0">
                <a:solidFill>
                  <a:schemeClr val="tx1"/>
                </a:solidFill>
              </a:rPr>
              <a:t>Beratung / Organisation / Reflexion, Information weitergeben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BA40DD5-2CAD-1FFB-D309-58D4893E034B}"/>
              </a:ext>
            </a:extLst>
          </p:cNvPr>
          <p:cNvSpPr/>
          <p:nvPr/>
        </p:nvSpPr>
        <p:spPr>
          <a:xfrm>
            <a:off x="3955216" y="4048535"/>
            <a:ext cx="5689923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Hauswart: </a:t>
            </a:r>
            <a:r>
              <a:rPr lang="de-CH" altLang="de-DE" sz="1000" dirty="0">
                <a:solidFill>
                  <a:schemeClr val="tx1"/>
                </a:solidFill>
              </a:rPr>
              <a:t>Information und Einbezug vor und bei Projekten (vor allem bei längeren Projekten)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DD7457-AA0E-0E58-AB39-AF244D5EE171}"/>
              </a:ext>
            </a:extLst>
          </p:cNvPr>
          <p:cNvSpPr/>
          <p:nvPr/>
        </p:nvSpPr>
        <p:spPr>
          <a:xfrm>
            <a:off x="5171707" y="3118985"/>
            <a:ext cx="1772660" cy="61670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z.B. Impulse an Konferenzen / Quartals-Sitzungen?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CFBC8C-0762-F34B-9B81-AE029A6D019E}"/>
              </a:ext>
            </a:extLst>
          </p:cNvPr>
          <p:cNvSpPr/>
          <p:nvPr/>
        </p:nvSpPr>
        <p:spPr>
          <a:xfrm>
            <a:off x="6632270" y="3192758"/>
            <a:ext cx="1772660" cy="80484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Projekte im Schulhaus kommunizieren: z.B. zwei Sätze mit Foto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090A854-F2A9-175B-3BBA-873970CB41EC}"/>
              </a:ext>
            </a:extLst>
          </p:cNvPr>
          <p:cNvSpPr/>
          <p:nvPr/>
        </p:nvSpPr>
        <p:spPr>
          <a:xfrm>
            <a:off x="3955216" y="4895681"/>
            <a:ext cx="5309374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den Kulturschaffenden: </a:t>
            </a:r>
            <a:r>
              <a:rPr lang="de-CH" altLang="de-DE" sz="1000" dirty="0">
                <a:solidFill>
                  <a:schemeClr val="tx1"/>
                </a:solidFill>
              </a:rPr>
              <a:t>Austausch, Projektaufbau, -umsetzung. Reflexion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F16D2B-F497-6D2B-AD04-382302008911}"/>
              </a:ext>
            </a:extLst>
          </p:cNvPr>
          <p:cNvSpPr/>
          <p:nvPr/>
        </p:nvSpPr>
        <p:spPr>
          <a:xfrm>
            <a:off x="3955217" y="5423521"/>
            <a:ext cx="3292912" cy="309735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den Eltern: </a:t>
            </a:r>
            <a:r>
              <a:rPr lang="de-CH" altLang="de-DE" sz="1000" dirty="0">
                <a:solidFill>
                  <a:schemeClr val="tx1"/>
                </a:solidFill>
              </a:rPr>
              <a:t>Information und/oder Einbezug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6468924-2CF8-AD5F-C4F8-5631EBC6A98B}"/>
              </a:ext>
            </a:extLst>
          </p:cNvPr>
          <p:cNvSpPr/>
          <p:nvPr/>
        </p:nvSpPr>
        <p:spPr>
          <a:xfrm>
            <a:off x="3955216" y="6009179"/>
            <a:ext cx="5237128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der Gemeinde: </a:t>
            </a:r>
            <a:r>
              <a:rPr lang="de-CH" altLang="de-DE" sz="1000" dirty="0">
                <a:solidFill>
                  <a:schemeClr val="tx1"/>
                </a:solidFill>
              </a:rPr>
              <a:t>Information z. B. bei übergeordneten Anlässen, Finanzierung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EEFBEC5E-3127-A7B8-DBA1-F78BEE4DE1DF}"/>
              </a:ext>
            </a:extLst>
          </p:cNvPr>
          <p:cNvSpPr txBox="1">
            <a:spLocks/>
          </p:cNvSpPr>
          <p:nvPr/>
        </p:nvSpPr>
        <p:spPr>
          <a:xfrm>
            <a:off x="834312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C4DF452-AEE8-EA22-27E1-C9BEE4C679E4}"/>
              </a:ext>
            </a:extLst>
          </p:cNvPr>
          <p:cNvSpPr/>
          <p:nvPr/>
        </p:nvSpPr>
        <p:spPr>
          <a:xfrm>
            <a:off x="4097250" y="3102832"/>
            <a:ext cx="1332947" cy="655534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z.B. Kulturtag / Weiterbildung organisieren?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AA1EB33-E688-1F29-0769-D316A4CA49E6}"/>
              </a:ext>
            </a:extLst>
          </p:cNvPr>
          <p:cNvSpPr/>
          <p:nvPr/>
        </p:nvSpPr>
        <p:spPr>
          <a:xfrm>
            <a:off x="9552385" y="2588388"/>
            <a:ext cx="2592287" cy="91649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 B. Kulturgruppe bilden? Wer möchte teilnehmen, wer verfügt über Kompetenzen im Schulhaus für kulturelle Bildung, auch auf Projektebene?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80A2E7-F9E9-1D58-C9E9-C6FB60F105C0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Schulhauskommunikation</a:t>
            </a:r>
          </a:p>
          <a:p>
            <a:r>
              <a:rPr lang="de-CH" sz="2400" b="1" i="1" dirty="0"/>
              <a:t>Kommunikationsideen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2697A5C-D8DE-0DB1-5821-FB0C0E0D0854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DFF6940-B94D-7324-08D9-806469731898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49AD97D-004E-073E-8C98-EC39BA155D9C}"/>
              </a:ext>
            </a:extLst>
          </p:cNvPr>
          <p:cNvSpPr/>
          <p:nvPr/>
        </p:nvSpPr>
        <p:spPr>
          <a:xfrm>
            <a:off x="8364252" y="3128562"/>
            <a:ext cx="1512168" cy="67393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 B. Kollegium zu Projekt-präsentationen einladen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63E9154-A50A-A35D-31F2-FB2097B98959}"/>
              </a:ext>
            </a:extLst>
          </p:cNvPr>
          <p:cNvSpPr/>
          <p:nvPr/>
        </p:nvSpPr>
        <p:spPr>
          <a:xfrm>
            <a:off x="9120336" y="5710326"/>
            <a:ext cx="2592288" cy="72870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z.B. Kulturbeauftragte der Gemeinde ansprechen und mögliche Zusammenarbeit besprechen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C9015F-2373-90C0-DB3F-3EF731FA55F6}"/>
              </a:ext>
            </a:extLst>
          </p:cNvPr>
          <p:cNvSpPr/>
          <p:nvPr/>
        </p:nvSpPr>
        <p:spPr>
          <a:xfrm>
            <a:off x="847081" y="4895681"/>
            <a:ext cx="2944663" cy="1361360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Kommunikation </a:t>
            </a:r>
          </a:p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Schulhaus extern: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Kulturschaffende, Kooperationspartner/innen, Eltern, Gemeinde …</a:t>
            </a:r>
            <a:endParaRPr lang="de-CH" alt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0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6835E0-ABFF-F445-2453-369A1731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-30736"/>
            <a:ext cx="2567608" cy="2334189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02CF63C0-3E33-87D3-3665-3FD3340DC7F9}"/>
              </a:ext>
            </a:extLst>
          </p:cNvPr>
          <p:cNvSpPr txBox="1">
            <a:spLocks/>
          </p:cNvSpPr>
          <p:nvPr/>
        </p:nvSpPr>
        <p:spPr>
          <a:xfrm>
            <a:off x="986712" y="12239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10" name="Rechteck 9"/>
          <p:cNvSpPr/>
          <p:nvPr/>
        </p:nvSpPr>
        <p:spPr>
          <a:xfrm>
            <a:off x="847081" y="1995489"/>
            <a:ext cx="9569399" cy="41736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de-CH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Kulturtag / Kulturhalbtag </a:t>
            </a: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ermöglicht</a:t>
            </a:r>
            <a:endParaRPr lang="de-CH" sz="16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de-CH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einige Klassen oder dem ganzen Schulhaus </a:t>
            </a: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sich </a:t>
            </a:r>
            <a:r>
              <a:rPr lang="de-CH" sz="16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zusammen </a:t>
            </a: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auf künstlerische und/oder kulturelle Inhalte zu fokussieren</a:t>
            </a:r>
          </a:p>
          <a:p>
            <a:pPr marL="742950" lvl="1" indent="-285750">
              <a:buFontTx/>
              <a:buChar char="-"/>
            </a:pPr>
            <a:r>
              <a:rPr lang="de-CH" sz="16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e</a:t>
            </a:r>
            <a:r>
              <a:rPr lang="de-CH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ine </a:t>
            </a: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gemeinsame Reflexion des Erlebten auf allen Ebenen </a:t>
            </a:r>
            <a:r>
              <a:rPr lang="de-CH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mit den Schülerinnen und Schülern, dem Kollegium - vertieft die Erfahrung und hilft bei der Vorbereitung zukünftiger Kulturerlebnisse im Schulalltag.</a:t>
            </a:r>
            <a:endParaRPr lang="de-CH" sz="16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Zusammenarbeit mit professionellen Kulturschaffenden und allen Beteiligten  künstlerische / kulturelle Einblicke, neue Herangehens- und Arbeitsweisen, Techniken und Perspektiven.</a:t>
            </a:r>
            <a:r>
              <a:rPr lang="de-CH" sz="16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/>
            <a:endParaRPr lang="de-CH" sz="16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lvl="1"/>
            <a:r>
              <a:rPr lang="de-CH" sz="1600" dirty="0">
                <a:solidFill>
                  <a:schemeClr val="tx1"/>
                </a:solidFill>
                <a:latin typeface="+mj-lt"/>
              </a:rPr>
              <a:t>Der Involvierungsgrad der Schülerinnen und Schüler kann unterschiedlich sein: vom Konzerterlebnis, der Theateraufführung, der Lesung, bis hin zur Teilnahme an Schreib-, Film und Tanzworkshops oder einer Kombination aus Aufführung / Lesung und Workshop. </a:t>
            </a:r>
          </a:p>
          <a:p>
            <a:pPr marL="0" lvl="1"/>
            <a:endParaRPr lang="de-CH" sz="1600" dirty="0">
              <a:solidFill>
                <a:schemeClr val="tx1"/>
              </a:solidFill>
              <a:latin typeface="+mj-lt"/>
            </a:endParaRPr>
          </a:p>
          <a:p>
            <a:r>
              <a:rPr lang="de-CH" sz="1600" dirty="0">
                <a:solidFill>
                  <a:schemeClr val="tx1"/>
                </a:solidFill>
                <a:latin typeface="+mj-lt"/>
              </a:rPr>
              <a:t>Ziele, Kunstsparten, Formate (Workshop / Aufführung / …), Kulturschaffende, Beteiligte, Finanzierung prüfen und los geht’s…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EEFBEC5E-3127-A7B8-DBA1-F78BEE4DE1DF}"/>
              </a:ext>
            </a:extLst>
          </p:cNvPr>
          <p:cNvSpPr txBox="1">
            <a:spLocks/>
          </p:cNvSpPr>
          <p:nvPr/>
        </p:nvSpPr>
        <p:spPr>
          <a:xfrm>
            <a:off x="834312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80A2E7-F9E9-1D58-C9E9-C6FB60F105C0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Leitfaden Kulturtag / Kulturhalbtag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2697A5C-D8DE-0DB1-5821-FB0C0E0D0854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DFF6940-B94D-7324-08D9-806469731898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FCF1AD-A374-40D5-687C-4B7A1FED3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36" y="2668498"/>
            <a:ext cx="856615" cy="856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B388230-E762-3E91-61DF-B4D6C2959BE6}"/>
              </a:ext>
            </a:extLst>
          </p:cNvPr>
          <p:cNvSpPr txBox="1"/>
          <p:nvPr/>
        </p:nvSpPr>
        <p:spPr>
          <a:xfrm>
            <a:off x="11028536" y="3609376"/>
            <a:ext cx="6097280" cy="280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</a:pPr>
            <a:r>
              <a:rPr lang="de-CH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 action="ppaction://hlinkfile"/>
              </a:rPr>
              <a:t>Link</a:t>
            </a:r>
            <a:endParaRPr lang="de-CH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1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42728" y="1770915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br>
              <a:rPr lang="de-CH" altLang="de-DE" sz="3200" b="1" dirty="0"/>
            </a:br>
            <a:endParaRPr lang="de-CH" alt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816900" y="6430792"/>
            <a:ext cx="931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de-CH" dirty="0"/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2" name="Stern mit 32 Zacken 5">
            <a:extLst>
              <a:ext uri="{FF2B5EF4-FFF2-40B4-BE49-F238E27FC236}">
                <a16:creationId xmlns:a16="http://schemas.microsoft.com/office/drawing/2014/main" id="{76548B00-2A5D-4183-DA3E-A07A9B63B223}"/>
              </a:ext>
            </a:extLst>
          </p:cNvPr>
          <p:cNvSpPr/>
          <p:nvPr/>
        </p:nvSpPr>
        <p:spPr>
          <a:xfrm>
            <a:off x="1343472" y="2023024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2500" b="1" dirty="0">
                <a:hlinkClick r:id="rId3"/>
              </a:rPr>
              <a:t>Login </a:t>
            </a:r>
            <a:r>
              <a:rPr lang="de-CH" sz="2500" b="1" dirty="0" err="1">
                <a:hlinkClick r:id="rId3"/>
              </a:rPr>
              <a:t>Gesuchsportal</a:t>
            </a:r>
            <a:r>
              <a:rPr lang="de-CH" sz="2500" b="1" dirty="0">
                <a:hlinkClick r:id="rId3"/>
              </a:rPr>
              <a:t> </a:t>
            </a:r>
            <a:endParaRPr lang="de-CH" sz="2500" b="1" dirty="0"/>
          </a:p>
        </p:txBody>
      </p:sp>
      <p:sp>
        <p:nvSpPr>
          <p:cNvPr id="11" name="Stern mit 32 Zacken 5">
            <a:extLst>
              <a:ext uri="{FF2B5EF4-FFF2-40B4-BE49-F238E27FC236}">
                <a16:creationId xmlns:a16="http://schemas.microsoft.com/office/drawing/2014/main" id="{657A2D1C-9148-3F4E-84EE-786BC30B9510}"/>
              </a:ext>
            </a:extLst>
          </p:cNvPr>
          <p:cNvSpPr/>
          <p:nvPr/>
        </p:nvSpPr>
        <p:spPr>
          <a:xfrm>
            <a:off x="6310512" y="1949126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500" b="1" dirty="0">
                <a:hlinkClick r:id="rId4"/>
              </a:rPr>
              <a:t>Login portail de demandes</a:t>
            </a:r>
            <a:endParaRPr lang="fr-FR" sz="25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036683C-7715-4759-968E-4423E08EBFD5}"/>
              </a:ext>
            </a:extLst>
          </p:cNvPr>
          <p:cNvSpPr txBox="1"/>
          <p:nvPr/>
        </p:nvSpPr>
        <p:spPr>
          <a:xfrm>
            <a:off x="2211129" y="4294025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646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99660" y="967476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CH" altLang="de-DE" b="1" dirty="0"/>
              <a:t>Linksammlung l Collection de </a:t>
            </a:r>
            <a:r>
              <a:rPr lang="de-CH" altLang="de-DE" b="1" dirty="0" err="1"/>
              <a:t>liens</a:t>
            </a: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endParaRPr lang="de-CH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816900" y="199311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3"/>
              </a:rPr>
              <a:t>Kultur und Schule</a:t>
            </a:r>
            <a:endParaRPr lang="de-CH" sz="1600" b="1" dirty="0"/>
          </a:p>
          <a:p>
            <a:r>
              <a:rPr lang="de-CH" sz="1600" b="1" dirty="0">
                <a:hlinkClick r:id="rId4"/>
              </a:rPr>
              <a:t>Kulturverantwortliche in Schulen</a:t>
            </a:r>
            <a:endParaRPr lang="de-CH" sz="1600" b="1" dirty="0"/>
          </a:p>
          <a:p>
            <a:br>
              <a:rPr lang="de-CH" altLang="de-DE" sz="1600" b="1" dirty="0"/>
            </a:br>
            <a:r>
              <a:rPr lang="de-CH" sz="1600" b="1" dirty="0">
                <a:hlinkClick r:id="rId5"/>
              </a:rPr>
              <a:t>Fördermöglichkeiten und Angebote für Schulen</a:t>
            </a:r>
            <a:endParaRPr lang="de-CH" sz="1600" b="1" dirty="0"/>
          </a:p>
          <a:p>
            <a:r>
              <a:rPr lang="de-CH" sz="1600" dirty="0">
                <a:hlinkClick r:id="rId6"/>
              </a:rPr>
              <a:t>Kulturgutscheine</a:t>
            </a:r>
            <a:r>
              <a:rPr lang="de-CH" sz="1600" dirty="0"/>
              <a:t> / </a:t>
            </a:r>
            <a:r>
              <a:rPr lang="de-CH" sz="1600" dirty="0">
                <a:hlinkClick r:id="rId7"/>
              </a:rPr>
              <a:t>Angebotspalette Kulturgutscheine</a:t>
            </a:r>
            <a:endParaRPr lang="de-CH" sz="1600" dirty="0"/>
          </a:p>
          <a:p>
            <a:r>
              <a:rPr lang="de-CH" sz="1600" dirty="0">
                <a:hlinkClick r:id="rId8"/>
              </a:rPr>
              <a:t>Kulturorte - Reisegutscheine </a:t>
            </a:r>
            <a:endParaRPr lang="de-CH" sz="1600" dirty="0"/>
          </a:p>
          <a:p>
            <a:r>
              <a:rPr lang="de-CH" sz="1600" dirty="0">
                <a:hlinkClick r:id="rId9"/>
              </a:rPr>
              <a:t>Anleitung - Wie beantrage ich einen Kulturgutschein?</a:t>
            </a:r>
            <a:endParaRPr lang="de-CH" sz="1600" dirty="0"/>
          </a:p>
          <a:p>
            <a:r>
              <a:rPr lang="de-CH" sz="1600" dirty="0">
                <a:hlinkClick r:id="rId10"/>
              </a:rPr>
              <a:t>KidS</a:t>
            </a:r>
            <a:endParaRPr lang="de-CH" sz="1600" dirty="0"/>
          </a:p>
          <a:p>
            <a:r>
              <a:rPr lang="de-CH" sz="1600" dirty="0">
                <a:hlinkClick r:id="rId11"/>
              </a:rPr>
              <a:t>Kulturangebote </a:t>
            </a:r>
            <a:r>
              <a:rPr lang="de-CH" sz="1600" dirty="0" err="1">
                <a:hlinkClick r:id="rId11"/>
              </a:rPr>
              <a:t>prêt</a:t>
            </a:r>
            <a:r>
              <a:rPr lang="de-CH" sz="1600" dirty="0">
                <a:hlinkClick r:id="rId11"/>
              </a:rPr>
              <a:t>-à-</a:t>
            </a:r>
            <a:r>
              <a:rPr lang="de-CH" sz="1600" dirty="0" err="1">
                <a:hlinkClick r:id="rId11"/>
              </a:rPr>
              <a:t>participer</a:t>
            </a:r>
            <a:endParaRPr lang="de-CH" sz="1600" dirty="0"/>
          </a:p>
          <a:p>
            <a:r>
              <a:rPr lang="de-CH" sz="1600" dirty="0">
                <a:hlinkClick r:id="rId12"/>
              </a:rPr>
              <a:t>Kulturprojekte tête-à-tête</a:t>
            </a:r>
            <a:endParaRPr lang="de-CH" sz="1600" dirty="0"/>
          </a:p>
          <a:p>
            <a:r>
              <a:rPr lang="de-CH" sz="1600" dirty="0">
                <a:hlinkClick r:id="rId13"/>
              </a:rPr>
              <a:t>Link zu MUS-E, Theaterlink, Kinokultur, Roadmovie</a:t>
            </a:r>
            <a:endParaRPr lang="de-CH" sz="1600" dirty="0"/>
          </a:p>
          <a:p>
            <a:endParaRPr lang="de-CH" sz="1600" dirty="0">
              <a:hlinkClick r:id="" action="ppaction://noaction"/>
            </a:endParaRPr>
          </a:p>
          <a:p>
            <a:r>
              <a:rPr lang="de-CH" sz="1600" dirty="0">
                <a:hlinkClick r:id="" action="ppaction://noaction"/>
              </a:rPr>
              <a:t>Login Gesuchsportal </a:t>
            </a:r>
            <a:endParaRPr lang="de-CH" sz="1600" dirty="0"/>
          </a:p>
          <a:p>
            <a:endParaRPr lang="de-CH" sz="1600" dirty="0"/>
          </a:p>
          <a:p>
            <a:r>
              <a:rPr lang="de-CH" sz="1600" dirty="0">
                <a:hlinkClick r:id="rId14"/>
              </a:rPr>
              <a:t>Leitfaden «Kultur erleben».pdf</a:t>
            </a:r>
            <a:endParaRPr lang="de-CH" sz="1600" dirty="0"/>
          </a:p>
          <a:p>
            <a:endParaRPr lang="de-CH" sz="1600" dirty="0"/>
          </a:p>
        </p:txBody>
      </p:sp>
      <p:sp>
        <p:nvSpPr>
          <p:cNvPr id="6" name="Rechteck 5"/>
          <p:cNvSpPr/>
          <p:nvPr/>
        </p:nvSpPr>
        <p:spPr>
          <a:xfrm>
            <a:off x="6312024" y="199311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15"/>
              </a:rPr>
              <a:t>Culture et </a:t>
            </a:r>
            <a:r>
              <a:rPr lang="de-CH" sz="1600" b="1" dirty="0" err="1">
                <a:hlinkClick r:id="rId15"/>
              </a:rPr>
              <a:t>école</a:t>
            </a:r>
            <a:br>
              <a:rPr lang="de-CH" sz="1600" b="1" dirty="0"/>
            </a:br>
            <a:r>
              <a:rPr lang="fr-FR" sz="1600" b="1" dirty="0">
                <a:hlinkClick r:id="rId16"/>
              </a:rPr>
              <a:t>Responsables de la culture dans les écoles</a:t>
            </a:r>
            <a:endParaRPr lang="fr-FR" sz="1600" b="1" dirty="0"/>
          </a:p>
          <a:p>
            <a:br>
              <a:rPr lang="de-CH" sz="1600" dirty="0"/>
            </a:br>
            <a:r>
              <a:rPr lang="fr-FR" sz="1600" b="1" dirty="0">
                <a:hlinkClick r:id="rId17"/>
              </a:rPr>
              <a:t>Soutien et offres pour les écoles</a:t>
            </a:r>
            <a:endParaRPr lang="fr-FR" sz="1600" dirty="0"/>
          </a:p>
          <a:p>
            <a:r>
              <a:rPr lang="fr-FR" sz="1600" dirty="0">
                <a:hlinkClick r:id="rId18"/>
              </a:rPr>
              <a:t>Bons culturels</a:t>
            </a:r>
            <a:r>
              <a:rPr lang="fr-FR" sz="1600" dirty="0"/>
              <a:t> / </a:t>
            </a:r>
            <a:r>
              <a:rPr lang="fr-FR" sz="1600" dirty="0">
                <a:hlinkClick r:id="rId19"/>
              </a:rPr>
              <a:t>Palette d’offres de bons culturels</a:t>
            </a:r>
            <a:endParaRPr lang="fr-FR" sz="1600" dirty="0"/>
          </a:p>
          <a:p>
            <a:r>
              <a:rPr lang="fr-FR" sz="1600" dirty="0">
                <a:hlinkClick r:id="rId20"/>
              </a:rPr>
              <a:t>Lieux culturels - Bon pour une sortie</a:t>
            </a:r>
            <a:endParaRPr lang="fr-FR" sz="1600" dirty="0"/>
          </a:p>
          <a:p>
            <a:r>
              <a:rPr lang="fr-FR" sz="1600" dirty="0">
                <a:hlinkClick r:id="rId21"/>
              </a:rPr>
              <a:t>Instructions - Comment faire une demande de bon culturel ?</a:t>
            </a:r>
            <a:endParaRPr lang="fr-FR" sz="1600" dirty="0"/>
          </a:p>
          <a:p>
            <a:r>
              <a:rPr lang="fr-FR" sz="1600" dirty="0">
                <a:hlinkClick r:id="rId22"/>
              </a:rPr>
              <a:t>Projécoles</a:t>
            </a:r>
            <a:endParaRPr lang="fr-FR" sz="1600" dirty="0"/>
          </a:p>
          <a:p>
            <a:r>
              <a:rPr lang="fr-FR" sz="1600" dirty="0">
                <a:hlinkClick r:id="rId23"/>
              </a:rPr>
              <a:t>Offres culturelles prêt-à-participer</a:t>
            </a:r>
            <a:endParaRPr lang="fr-FR" sz="1600" dirty="0"/>
          </a:p>
          <a:p>
            <a:r>
              <a:rPr lang="fr-FR" sz="1600" dirty="0">
                <a:hlinkClick r:id="rId24"/>
              </a:rPr>
              <a:t>Projets culturels tête-à-tête</a:t>
            </a:r>
            <a:endParaRPr lang="fr-FR" sz="1600" dirty="0"/>
          </a:p>
          <a:p>
            <a:r>
              <a:rPr lang="fr-FR" sz="1600" dirty="0">
                <a:hlinkClick r:id="rId25"/>
              </a:rPr>
              <a:t>Liens vers MUS-E, </a:t>
            </a:r>
            <a:r>
              <a:rPr lang="fr-FR" sz="1600" dirty="0" err="1">
                <a:hlinkClick r:id="rId25"/>
              </a:rPr>
              <a:t>Theaterlink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Cinéculture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Roadmovie</a:t>
            </a:r>
            <a:endParaRPr lang="fr-FR" sz="1600" dirty="0"/>
          </a:p>
          <a:p>
            <a:endParaRPr lang="fr-FR" sz="1600" dirty="0">
              <a:hlinkClick r:id="" action="ppaction://noaction"/>
            </a:endParaRPr>
          </a:p>
          <a:p>
            <a:r>
              <a:rPr lang="fr-FR" sz="1600" dirty="0">
                <a:hlinkClick r:id="" action="ppaction://noaction"/>
              </a:rPr>
              <a:t>Login portail de demandes</a:t>
            </a:r>
            <a:endParaRPr lang="fr-FR" sz="1600" dirty="0"/>
          </a:p>
          <a:p>
            <a:endParaRPr lang="fr-FR" sz="1600" dirty="0"/>
          </a:p>
          <a:p>
            <a:r>
              <a:rPr lang="de-CH" sz="1600" dirty="0">
                <a:hlinkClick r:id="rId26"/>
              </a:rPr>
              <a:t>Aide-mémoire « </a:t>
            </a:r>
            <a:r>
              <a:rPr lang="de-CH" sz="1600" dirty="0" err="1">
                <a:hlinkClick r:id="rId26"/>
              </a:rPr>
              <a:t>L’expérience</a:t>
            </a:r>
            <a:r>
              <a:rPr lang="de-CH" sz="1600" dirty="0">
                <a:hlinkClick r:id="rId26"/>
              </a:rPr>
              <a:t> culturelle ».pdf</a:t>
            </a:r>
            <a:endParaRPr lang="de-CH" sz="1600" dirty="0"/>
          </a:p>
          <a:p>
            <a:r>
              <a:rPr lang="de-CH" sz="1600" dirty="0"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endParaRPr lang="de-CH" sz="1600" dirty="0">
              <a:highlight>
                <a:srgbClr val="FFFFFF"/>
              </a:highlight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3634483"/>
            <a:ext cx="8496300" cy="1558082"/>
          </a:xfrm>
        </p:spPr>
        <p:txBody>
          <a:bodyPr/>
          <a:lstStyle/>
          <a:p>
            <a:br>
              <a:rPr lang="de-CH" sz="3400" b="1" dirty="0"/>
            </a:br>
            <a:br>
              <a:rPr lang="de-CH" sz="3400" b="1" dirty="0"/>
            </a:br>
            <a:br>
              <a:rPr lang="de-CH" sz="3400" b="1" dirty="0"/>
            </a:br>
            <a:r>
              <a:rPr lang="de-CH" sz="3400" b="1" dirty="0"/>
              <a:t>«Kultur und Schule»</a:t>
            </a:r>
            <a:br>
              <a:rPr lang="de-CH" sz="3400" b="1" dirty="0"/>
            </a:br>
            <a:br>
              <a:rPr lang="de-CH" sz="3400" b="1" dirty="0"/>
            </a:br>
            <a:br>
              <a:rPr lang="de-CH" sz="3400" b="1" dirty="0"/>
            </a:br>
            <a:r>
              <a:rPr lang="de-CH" sz="3400" b="1" dirty="0"/>
              <a:t> </a:t>
            </a:r>
            <a:br>
              <a:rPr lang="de-CH" sz="3400" b="1" dirty="0"/>
            </a:br>
            <a:r>
              <a:rPr lang="de-CH" sz="3400" b="1" dirty="0"/>
              <a:t>Informationen für Schulen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-27111"/>
            <a:ext cx="6264696" cy="626469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6033704"/>
            <a:ext cx="10978437" cy="430643"/>
          </a:xfrm>
        </p:spPr>
        <p:txBody>
          <a:bodyPr/>
          <a:lstStyle/>
          <a:p>
            <a:r>
              <a:rPr lang="de-CH" dirty="0">
                <a:latin typeface="Arial (Textkörper)"/>
              </a:rPr>
              <a:t>Bildungs- und Kulturdirektion des Kantons Bern / Amt für Kultur / Abteilung Kulturförderung / Fachbereich Kulturvermittlung</a:t>
            </a:r>
          </a:p>
          <a:p>
            <a:endParaRPr lang="de-CH" dirty="0">
              <a:latin typeface="+mn-lt"/>
            </a:endParaRPr>
          </a:p>
          <a:p>
            <a:pPr>
              <a:defRPr/>
            </a:pPr>
            <a:r>
              <a:rPr lang="de-CH" sz="1000" dirty="0"/>
              <a:t>989928</a:t>
            </a:r>
            <a:endParaRPr lang="de-CH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159896" y="2096529"/>
            <a:ext cx="66583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dirty="0"/>
              <a:t>Angebote finden Sie unter …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2"/>
              </a:rPr>
              <a:t>Angebotspalette «Kultur und Schule</a:t>
            </a:r>
            <a:r>
              <a:rPr lang="de-CH" dirty="0"/>
              <a:t>»</a:t>
            </a:r>
            <a:endParaRPr lang="de-CH" altLang="de-DE" dirty="0"/>
          </a:p>
          <a:p>
            <a:pPr>
              <a:spcAft>
                <a:spcPts val="600"/>
              </a:spcAft>
            </a:pPr>
            <a:r>
              <a:rPr lang="de-CH" dirty="0">
                <a:hlinkClick r:id="rId3"/>
              </a:rPr>
              <a:t>Ausgewählte Kulturangebote und -projekte für Schulen</a:t>
            </a:r>
            <a:endParaRPr lang="de-CH" dirty="0"/>
          </a:p>
          <a:p>
            <a:pPr>
              <a:spcAft>
                <a:spcPts val="600"/>
              </a:spcAft>
            </a:pPr>
            <a:endParaRPr lang="de-CH" sz="1000" dirty="0"/>
          </a:p>
          <a:p>
            <a:pPr>
              <a:spcAft>
                <a:spcPts val="600"/>
              </a:spcAft>
            </a:pPr>
            <a:r>
              <a:rPr lang="de-CH" dirty="0"/>
              <a:t>Zudem werden Angebots-, Projekt- und Veranstaltungshinweise im Newsletter e-</a:t>
            </a:r>
            <a:r>
              <a:rPr lang="de-CH" dirty="0" err="1"/>
              <a:t>ducation</a:t>
            </a:r>
            <a:r>
              <a:rPr lang="de-CH" dirty="0"/>
              <a:t>, im EDUCATION Amtliches Schulblatt und im Newsletter Amt für Kultur platziert.</a:t>
            </a:r>
          </a:p>
          <a:p>
            <a:pPr>
              <a:spcAft>
                <a:spcPts val="600"/>
              </a:spcAft>
            </a:pPr>
            <a:endParaRPr lang="de-CH" sz="1000" dirty="0"/>
          </a:p>
          <a:p>
            <a:pPr>
              <a:spcAft>
                <a:spcPts val="600"/>
              </a:spcAft>
            </a:pPr>
            <a:r>
              <a:rPr lang="de-CH" b="1" dirty="0"/>
              <a:t>Newsletter e-</a:t>
            </a:r>
            <a:r>
              <a:rPr lang="de-CH" b="1" dirty="0" err="1"/>
              <a:t>ducation</a:t>
            </a:r>
            <a:r>
              <a:rPr lang="de-CH" b="1" dirty="0"/>
              <a:t> 	</a:t>
            </a:r>
            <a:r>
              <a:rPr lang="de-CH" dirty="0"/>
              <a:t>		</a:t>
            </a:r>
            <a:r>
              <a:rPr lang="de-CH" u="sng" dirty="0">
                <a:hlinkClick r:id="rId4"/>
              </a:rPr>
              <a:t>Hier abonnieren </a:t>
            </a:r>
            <a:endParaRPr lang="de-CH" u="sng" dirty="0"/>
          </a:p>
          <a:p>
            <a:pPr>
              <a:spcAft>
                <a:spcPts val="600"/>
              </a:spcAft>
            </a:pPr>
            <a:r>
              <a:rPr lang="de-CH" b="1" dirty="0"/>
              <a:t>EDUCATION Amtliches Schulblatt </a:t>
            </a:r>
            <a:r>
              <a:rPr lang="de-CH" dirty="0"/>
              <a:t>	</a:t>
            </a:r>
            <a:r>
              <a:rPr lang="de-CH" dirty="0">
                <a:hlinkClick r:id="rId5" tooltip="Hier abonnieren"/>
              </a:rPr>
              <a:t>Hier abonnieren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de-CH" b="1" dirty="0"/>
              <a:t>Newsletter Amt für Kultur </a:t>
            </a:r>
            <a:r>
              <a:rPr lang="de-CH" dirty="0"/>
              <a:t>		</a:t>
            </a:r>
            <a:r>
              <a:rPr lang="de-CH" u="sng" dirty="0">
                <a:hlinkClick r:id="rId6"/>
              </a:rPr>
              <a:t>Hier abonnieren</a:t>
            </a:r>
            <a:endParaRPr lang="de-CH" u="sng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Übersicht Informationsquellen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352196"/>
            <a:ext cx="4226245" cy="3314702"/>
          </a:xfrm>
          <a:prstGeom prst="rect">
            <a:avLst/>
          </a:prstGeom>
          <a:solidFill>
            <a:srgbClr val="92D4EE"/>
          </a:solidFill>
        </p:spPr>
      </p:pic>
    </p:spTree>
    <p:extLst>
      <p:ext uri="{BB962C8B-B14F-4D97-AF65-F5344CB8AC3E}">
        <p14:creationId xmlns:p14="http://schemas.microsoft.com/office/powerpoint/2010/main" val="417349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20190"/>
            <a:ext cx="7920880" cy="792088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776326" y="1988840"/>
            <a:ext cx="812798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 (Textkörper)"/>
              </a:rPr>
              <a:t>Der Fachbereich Kulturvermittlung steht Ihnen bei Fragen rund um die kulturelle Bildung an Schulen, vom </a:t>
            </a:r>
            <a:r>
              <a:rPr lang="de-CH" altLang="de-DE" b="1" dirty="0">
                <a:latin typeface="Arial (Textkörper)"/>
              </a:rPr>
              <a:t>projektbezogenen Vorgehen bis hin zum kulturellen Profil Ihrer Schule, </a:t>
            </a:r>
            <a:r>
              <a:rPr lang="de-CH" b="1" dirty="0">
                <a:latin typeface="Arial (Textkörper)"/>
              </a:rPr>
              <a:t>zur Verfügung und berät Sie gerne.</a:t>
            </a:r>
          </a:p>
          <a:p>
            <a:r>
              <a:rPr lang="de-CH" dirty="0">
                <a:latin typeface="Arial (Textkörper)"/>
              </a:rPr>
              <a:t> </a:t>
            </a:r>
          </a:p>
          <a:p>
            <a:endParaRPr lang="de-CH" dirty="0">
              <a:latin typeface="Arial (Textkörper)"/>
            </a:endParaRPr>
          </a:p>
          <a:p>
            <a:endParaRPr lang="de-CH" dirty="0">
              <a:latin typeface="Arial (Textkörper)"/>
            </a:endParaRPr>
          </a:p>
          <a:p>
            <a:endParaRPr lang="de-CH" dirty="0">
              <a:latin typeface="Arial (Textkörper)"/>
            </a:endParaRPr>
          </a:p>
          <a:p>
            <a:r>
              <a:rPr lang="de-CH" dirty="0">
                <a:latin typeface="Arial (Textkörper)"/>
              </a:rPr>
              <a:t>Bildungs- und Kulturdirektion des Kantons Bern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dirty="0">
                <a:latin typeface="Arial (Textkörper)"/>
              </a:rPr>
              <a:t>Amt für Kultur, Abteilung Kulturförderung, Fachbereich Kulturvermittlung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dirty="0" err="1">
                <a:latin typeface="Arial (Textkörper)"/>
              </a:rPr>
              <a:t>Sulgeneckstrasse</a:t>
            </a:r>
            <a:r>
              <a:rPr lang="de-CH" dirty="0">
                <a:latin typeface="Arial (Textkörper)"/>
              </a:rPr>
              <a:t> 70, 3005 Bern 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u="sng" dirty="0">
                <a:latin typeface="Arial (Textkörper)"/>
                <a:hlinkClick r:id="rId3"/>
              </a:rPr>
              <a:t>+41 31 633 83 11</a:t>
            </a:r>
            <a:endParaRPr lang="de-CH" dirty="0">
              <a:latin typeface="Arial (Textkörper)"/>
            </a:endParaRPr>
          </a:p>
          <a:p>
            <a:endParaRPr lang="de-CH" altLang="de-DE" sz="500" u="sng" dirty="0">
              <a:latin typeface="Arial (Textkörper)"/>
              <a:hlinkClick r:id="rId4"/>
            </a:endParaRPr>
          </a:p>
          <a:p>
            <a:r>
              <a:rPr lang="de-CH" altLang="de-DE" u="sng" dirty="0">
                <a:latin typeface="Arial (Textkörper)"/>
                <a:hlinkClick r:id="rId4"/>
              </a:rPr>
              <a:t>kulturvermittlung@be.ch</a:t>
            </a:r>
            <a:endParaRPr lang="de-CH" altLang="de-DE" u="sng" dirty="0">
              <a:latin typeface="Arial (Textkörper)"/>
            </a:endParaRPr>
          </a:p>
          <a:p>
            <a:endParaRPr lang="de-CH" sz="500" dirty="0">
              <a:latin typeface="Arial (Textkörper)"/>
            </a:endParaRPr>
          </a:p>
          <a:p>
            <a:r>
              <a:rPr lang="de-CH" u="sng" dirty="0">
                <a:latin typeface="Arial (Textkörper)"/>
                <a:hlinkClick r:id="rId5"/>
              </a:rPr>
              <a:t>www.be.ch/kulturvermittlung</a:t>
            </a:r>
            <a:endParaRPr lang="de-CH" dirty="0">
              <a:latin typeface="Arial (Textkörper)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Kultur und Schule</a:t>
            </a:r>
          </a:p>
        </p:txBody>
      </p:sp>
    </p:spTree>
    <p:extLst>
      <p:ext uri="{BB962C8B-B14F-4D97-AF65-F5344CB8AC3E}">
        <p14:creationId xmlns:p14="http://schemas.microsoft.com/office/powerpoint/2010/main" val="15999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2" y="1772816"/>
            <a:ext cx="10983913" cy="3592611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Überblick «Kultur und Schule»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Potentiale kultureller Bildung an Schulen entfalten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Kulturimpulse im Schulalltag ermöglichen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Professionelle Kulturschaffende einbinden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Kulturverantwortliche in Schulen (</a:t>
            </a:r>
            <a:r>
              <a:rPr lang="de-CH" sz="2000" i="1" dirty="0" err="1"/>
              <a:t>KViS</a:t>
            </a:r>
            <a:r>
              <a:rPr lang="de-CH" sz="2000" i="1" dirty="0"/>
              <a:t>) etablieren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Finanzielle Beiträge beantragen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Kulturgutscheine, Kulturprojekte in der Schule (</a:t>
            </a:r>
            <a:r>
              <a:rPr lang="de-CH" sz="2000" i="1" dirty="0" err="1"/>
              <a:t>KidS</a:t>
            </a:r>
            <a:r>
              <a:rPr lang="de-CH" sz="2000" i="1" dirty="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Ausgewählte Kulturangebote und -projekte nutzen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Wettbewerb tête-à-tête, Kulturangebote </a:t>
            </a:r>
            <a:r>
              <a:rPr lang="de-CH" sz="2000" i="1" dirty="0" err="1"/>
              <a:t>prêt</a:t>
            </a:r>
            <a:r>
              <a:rPr lang="de-CH" sz="2000" i="1" dirty="0"/>
              <a:t>-à-</a:t>
            </a:r>
            <a:r>
              <a:rPr lang="de-CH" sz="2000" i="1" dirty="0" err="1"/>
              <a:t>participer</a:t>
            </a:r>
            <a:r>
              <a:rPr lang="de-CH" sz="2000" i="1" dirty="0"/>
              <a:t> und weitere</a:t>
            </a:r>
            <a:endParaRPr lang="de-CH" sz="2000" b="1" dirty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Kulturelle Bildungsprojekte an Schulen planen, umsetzen und reflektieren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Übersicht Informationsquellen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2" y="1071564"/>
            <a:ext cx="10983913" cy="619126"/>
          </a:xfrm>
        </p:spPr>
        <p:txBody>
          <a:bodyPr/>
          <a:lstStyle/>
          <a:p>
            <a:r>
              <a:rPr lang="de-CH" b="1" dirty="0"/>
              <a:t>Überblick «Kultur und Schule»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97" y="1916832"/>
            <a:ext cx="7180816" cy="35926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e-CH" sz="1800" dirty="0"/>
              <a:t>Unter dem Namen «Kultur und Schule» stellt der Kanton Bern …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rezeptive, interaktive und partizipative Kulturvermittlungsangebote für Schulen zur Verfügung,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leistet finanzielle Beiträge an qualitativ überzeugende, kurz- bis langfristige Kulturvermittlungsprojekte,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koordiniert das Netzwerk «Kulturverantwortliche in Schulen». 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>
              <a:lnSpc>
                <a:spcPct val="114000"/>
              </a:lnSpc>
            </a:pPr>
            <a:r>
              <a:rPr lang="de-CH" sz="1800" dirty="0"/>
              <a:t>Schulen können finanzielle Beiträge laufend via «Kulturgutscheine» und «Kulturprojekte in der Schule (</a:t>
            </a:r>
            <a:r>
              <a:rPr lang="de-CH" sz="1800" dirty="0" err="1"/>
              <a:t>KidS</a:t>
            </a:r>
            <a:r>
              <a:rPr lang="de-CH" sz="1800" dirty="0"/>
              <a:t>)» beantragen.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>
              <a:lnSpc>
                <a:spcPct val="114000"/>
              </a:lnSpc>
            </a:pPr>
            <a:r>
              <a:rPr lang="de-CH" sz="1800" dirty="0"/>
              <a:t>Zusätzlich zur Angebotspalette für Kulturgutscheine haben Schulen die Möglichkeit, sich für ausgewählte Kulturangebote und -projekte anzumelden.</a:t>
            </a:r>
          </a:p>
          <a:p>
            <a:pPr>
              <a:lnSpc>
                <a:spcPct val="114000"/>
              </a:lnSpc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381127"/>
            <a:ext cx="5024655" cy="50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Verbinder: gewinkelt 205">
            <a:extLst>
              <a:ext uri="{FF2B5EF4-FFF2-40B4-BE49-F238E27FC236}">
                <a16:creationId xmlns:a16="http://schemas.microsoft.com/office/drawing/2014/main" id="{331E3B66-7403-0DD6-917E-CB69396B45F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34804" y="2292423"/>
            <a:ext cx="536926" cy="1300053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>
            <a:extLst>
              <a:ext uri="{FF2B5EF4-FFF2-40B4-BE49-F238E27FC236}">
                <a16:creationId xmlns:a16="http://schemas.microsoft.com/office/drawing/2014/main" id="{A49E1ED7-0609-C034-3185-8305534109C5}"/>
              </a:ext>
            </a:extLst>
          </p:cNvPr>
          <p:cNvSpPr/>
          <p:nvPr/>
        </p:nvSpPr>
        <p:spPr>
          <a:xfrm>
            <a:off x="2839744" y="3327393"/>
            <a:ext cx="2308375" cy="479168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«Kultur und Schule»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«Culture et École»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4B15E8-501E-88B4-CCFB-EF5F85D043DC}"/>
              </a:ext>
            </a:extLst>
          </p:cNvPr>
          <p:cNvSpPr/>
          <p:nvPr/>
        </p:nvSpPr>
        <p:spPr>
          <a:xfrm>
            <a:off x="6208379" y="3345931"/>
            <a:ext cx="2100434" cy="458824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Schulen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Écoles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«Kultur und Schule» – wie funktioniert das?</a:t>
            </a:r>
          </a:p>
          <a:p>
            <a:r>
              <a:rPr lang="fr-FR" sz="2800" b="1" dirty="0"/>
              <a:t>« Culture et école » </a:t>
            </a:r>
            <a:r>
              <a:rPr lang="de-CH" sz="2800" b="1" dirty="0"/>
              <a:t>–</a:t>
            </a:r>
            <a:r>
              <a:rPr lang="fr-FR" sz="2800" b="1" dirty="0"/>
              <a:t> comment ça fonctionne ?</a:t>
            </a:r>
            <a:endParaRPr lang="de-CH" sz="2800" b="1" i="1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8FE9723-3A0F-EEDE-C0EA-646F26DE6F80}"/>
              </a:ext>
            </a:extLst>
          </p:cNvPr>
          <p:cNvSpPr txBox="1"/>
          <p:nvPr/>
        </p:nvSpPr>
        <p:spPr>
          <a:xfrm>
            <a:off x="5191085" y="6257771"/>
            <a:ext cx="6040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0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CE666-76C2-E42D-A250-FDC16B35B499}"/>
              </a:ext>
            </a:extLst>
          </p:cNvPr>
          <p:cNvSpPr/>
          <p:nvPr/>
        </p:nvSpPr>
        <p:spPr>
          <a:xfrm>
            <a:off x="839416" y="6844778"/>
            <a:ext cx="609600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de-CH" dirty="0"/>
          </a:p>
        </p:txBody>
      </p:sp>
      <p:sp>
        <p:nvSpPr>
          <p:cNvPr id="115" name="Foliennummernplatzhalter 5">
            <a:extLst>
              <a:ext uri="{FF2B5EF4-FFF2-40B4-BE49-F238E27FC236}">
                <a16:creationId xmlns:a16="http://schemas.microsoft.com/office/drawing/2014/main" id="{B14C5017-DED0-AC38-7EFF-F12AA57D4774}"/>
              </a:ext>
            </a:extLst>
          </p:cNvPr>
          <p:cNvSpPr txBox="1">
            <a:spLocks/>
          </p:cNvSpPr>
          <p:nvPr/>
        </p:nvSpPr>
        <p:spPr>
          <a:xfrm>
            <a:off x="12036668" y="6286656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18" name="Textplatzhalter 7">
            <a:extLst>
              <a:ext uri="{FF2B5EF4-FFF2-40B4-BE49-F238E27FC236}">
                <a16:creationId xmlns:a16="http://schemas.microsoft.com/office/drawing/2014/main" id="{FE9C74F7-6633-FF30-FA87-FDD740894841}"/>
              </a:ext>
            </a:extLst>
          </p:cNvPr>
          <p:cNvSpPr txBox="1">
            <a:spLocks/>
          </p:cNvSpPr>
          <p:nvPr/>
        </p:nvSpPr>
        <p:spPr>
          <a:xfrm>
            <a:off x="839787" y="6082824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52E0E6-93AD-2EB4-AB68-49025288D48A}"/>
              </a:ext>
            </a:extLst>
          </p:cNvPr>
          <p:cNvSpPr/>
          <p:nvPr/>
        </p:nvSpPr>
        <p:spPr>
          <a:xfrm>
            <a:off x="1039296" y="2062467"/>
            <a:ext cx="1795508" cy="459912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Kulturanbietende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Prestataires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65CC4-E8C5-93AB-EE52-D4B5E65E240B}"/>
              </a:ext>
            </a:extLst>
          </p:cNvPr>
          <p:cNvSpPr/>
          <p:nvPr/>
        </p:nvSpPr>
        <p:spPr>
          <a:xfrm>
            <a:off x="4085599" y="2054498"/>
            <a:ext cx="4377429" cy="458824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Fixe Kulturangebote </a:t>
            </a:r>
            <a:r>
              <a:rPr lang="de-CH" altLang="de-DE" sz="1000" b="1" dirty="0">
                <a:solidFill>
                  <a:schemeClr val="tx1"/>
                </a:solidFill>
              </a:rPr>
              <a:t>l </a:t>
            </a:r>
            <a:r>
              <a:rPr lang="de-CH" sz="1000" b="1" dirty="0" err="1">
                <a:solidFill>
                  <a:schemeClr val="tx1"/>
                </a:solidFill>
              </a:rPr>
              <a:t>Offres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culturelles</a:t>
            </a:r>
            <a:r>
              <a:rPr lang="de-CH" sz="1000" b="1" dirty="0">
                <a:solidFill>
                  <a:schemeClr val="tx1"/>
                </a:solidFill>
              </a:rPr>
              <a:t> fixes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Eigene Kulturimpulsvorschläge </a:t>
            </a:r>
            <a:r>
              <a:rPr lang="de-CH" altLang="de-DE" sz="1000" b="1" dirty="0">
                <a:solidFill>
                  <a:schemeClr val="tx1"/>
                </a:solidFill>
              </a:rPr>
              <a:t>l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altLang="de-DE" sz="1000" b="1" dirty="0">
                <a:solidFill>
                  <a:schemeClr val="tx1"/>
                </a:solidFill>
              </a:rPr>
              <a:t>P</a:t>
            </a:r>
            <a:r>
              <a:rPr lang="de-CH" sz="1000" b="1" dirty="0">
                <a:solidFill>
                  <a:schemeClr val="tx1"/>
                </a:solidFill>
              </a:rPr>
              <a:t>ropre </a:t>
            </a:r>
            <a:r>
              <a:rPr lang="de-CH" sz="1000" b="1" dirty="0" err="1">
                <a:solidFill>
                  <a:schemeClr val="tx1"/>
                </a:solidFill>
              </a:rPr>
              <a:t>projet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9BFA90F-73C8-6C87-1C43-86D9DB7CD65E}"/>
              </a:ext>
            </a:extLst>
          </p:cNvPr>
          <p:cNvSpPr/>
          <p:nvPr/>
        </p:nvSpPr>
        <p:spPr>
          <a:xfrm>
            <a:off x="10457120" y="2589016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800" dirty="0"/>
          </a:p>
        </p:txBody>
      </p: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6098F1A7-D7F6-59B3-2C6F-C6D02D846814}"/>
              </a:ext>
            </a:extLst>
          </p:cNvPr>
          <p:cNvCxnSpPr>
            <a:cxnSpLocks/>
            <a:stCxn id="127" idx="0"/>
            <a:endCxn id="8" idx="1"/>
          </p:cNvCxnSpPr>
          <p:nvPr/>
        </p:nvCxnSpPr>
        <p:spPr>
          <a:xfrm rot="5400000" flipH="1" flipV="1">
            <a:off x="3518024" y="2759819"/>
            <a:ext cx="1043483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2914D01A-921C-BE9A-1927-1696C46DBF37}"/>
              </a:ext>
            </a:extLst>
          </p:cNvPr>
          <p:cNvCxnSpPr>
            <a:cxnSpLocks/>
            <a:stCxn id="8" idx="3"/>
            <a:endCxn id="13" idx="3"/>
          </p:cNvCxnSpPr>
          <p:nvPr/>
        </p:nvCxnSpPr>
        <p:spPr>
          <a:xfrm flipH="1">
            <a:off x="8308813" y="2283910"/>
            <a:ext cx="154215" cy="1291433"/>
          </a:xfrm>
          <a:prstGeom prst="bentConnector3">
            <a:avLst>
              <a:gd name="adj1" fmla="val -64385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D992C362-DAAA-CC1B-A452-6D3722B355BA}"/>
              </a:ext>
            </a:extLst>
          </p:cNvPr>
          <p:cNvSpPr txBox="1"/>
          <p:nvPr/>
        </p:nvSpPr>
        <p:spPr>
          <a:xfrm>
            <a:off x="7412559" y="5250068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beraten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conseiller</a:t>
            </a:r>
            <a:r>
              <a:rPr lang="de-CH" altLang="de-DE" sz="800" dirty="0"/>
              <a:t> :</a:t>
            </a:r>
          </a:p>
        </p:txBody>
      </p:sp>
      <p:cxnSp>
        <p:nvCxnSpPr>
          <p:cNvPr id="91" name="Verbinder: gewinkelt 90">
            <a:extLst>
              <a:ext uri="{FF2B5EF4-FFF2-40B4-BE49-F238E27FC236}">
                <a16:creationId xmlns:a16="http://schemas.microsoft.com/office/drawing/2014/main" id="{0CA58627-8209-0E76-68A7-CA2255D7EAC0}"/>
              </a:ext>
            </a:extLst>
          </p:cNvPr>
          <p:cNvCxnSpPr>
            <a:cxnSpLocks/>
            <a:stCxn id="127" idx="2"/>
            <a:endCxn id="27" idx="1"/>
          </p:cNvCxnSpPr>
          <p:nvPr/>
        </p:nvCxnSpPr>
        <p:spPr>
          <a:xfrm rot="16200000" flipH="1">
            <a:off x="3111400" y="4689092"/>
            <a:ext cx="1856730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>
            <a:extLst>
              <a:ext uri="{FF2B5EF4-FFF2-40B4-BE49-F238E27FC236}">
                <a16:creationId xmlns:a16="http://schemas.microsoft.com/office/drawing/2014/main" id="{AA1F9814-A3B3-EE35-330B-BCB0B7D18E26}"/>
              </a:ext>
            </a:extLst>
          </p:cNvPr>
          <p:cNvSpPr txBox="1"/>
          <p:nvPr/>
        </p:nvSpPr>
        <p:spPr>
          <a:xfrm>
            <a:off x="8690844" y="2276872"/>
            <a:ext cx="25508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b="1" dirty="0">
                <a:solidFill>
                  <a:schemeClr val="tx1"/>
                </a:solidFill>
              </a:rPr>
              <a:t>Vorgehen der Schulen für Kulturimpuls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>
                <a:solidFill>
                  <a:schemeClr val="tx1"/>
                </a:solidFill>
              </a:rPr>
              <a:t>Projekt-/Reiseziel definieren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b="1" dirty="0">
                <a:solidFill>
                  <a:schemeClr val="tx1"/>
                </a:solidFill>
              </a:rPr>
              <a:t>Angebot auswählen, Projekt oder Reise planen / </a:t>
            </a:r>
            <a:r>
              <a:rPr lang="de-CH" altLang="de-DE" sz="1000" b="1" dirty="0">
                <a:solidFill>
                  <a:schemeClr val="tx1"/>
                </a:solidFill>
              </a:rPr>
              <a:t>Antrag stellen oder </a:t>
            </a:r>
            <a:r>
              <a:rPr lang="de-CH" sz="1000" b="1" dirty="0">
                <a:solidFill>
                  <a:schemeClr val="tx1"/>
                </a:solidFill>
              </a:rPr>
              <a:t>für Umsetzung bewerben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Umsetzen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Reflektieren, Abrechnen und Abschliessen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r>
              <a:rPr lang="fr-FR" sz="1000" b="1" dirty="0">
                <a:solidFill>
                  <a:schemeClr val="tx1"/>
                </a:solidFill>
              </a:rPr>
              <a:t>Procédure des écoles pour l'impulsion culturelle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Définir l’objectif/destination du projet/voyage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chemeClr val="tx1"/>
                </a:solidFill>
              </a:rPr>
              <a:t>Choisir l'offre, planifier le projet ou le voyage / faire une demande ou postuler pour la 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Réfléchir, comptabiliser et clôturer</a:t>
            </a:r>
            <a:endParaRPr lang="de-CH" sz="1000" dirty="0">
              <a:solidFill>
                <a:schemeClr val="tx1"/>
              </a:solidFill>
            </a:endParaRPr>
          </a:p>
        </p:txBody>
      </p:sp>
      <p:cxnSp>
        <p:nvCxnSpPr>
          <p:cNvPr id="185" name="Verbinder: gewinkelt 184">
            <a:extLst>
              <a:ext uri="{FF2B5EF4-FFF2-40B4-BE49-F238E27FC236}">
                <a16:creationId xmlns:a16="http://schemas.microsoft.com/office/drawing/2014/main" id="{C30CB6F1-628B-054D-B4F3-C5FF4D3F40CF}"/>
              </a:ext>
            </a:extLst>
          </p:cNvPr>
          <p:cNvCxnSpPr>
            <a:cxnSpLocks/>
            <a:stCxn id="13" idx="3"/>
            <a:endCxn id="31" idx="3"/>
          </p:cNvCxnSpPr>
          <p:nvPr/>
        </p:nvCxnSpPr>
        <p:spPr>
          <a:xfrm>
            <a:off x="8308813" y="3575343"/>
            <a:ext cx="154214" cy="2085900"/>
          </a:xfrm>
          <a:prstGeom prst="bentConnector3">
            <a:avLst>
              <a:gd name="adj1" fmla="val 164386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5E63D3-DDEE-F101-F0C3-A8B8637F96EF}"/>
              </a:ext>
            </a:extLst>
          </p:cNvPr>
          <p:cNvSpPr/>
          <p:nvPr/>
        </p:nvSpPr>
        <p:spPr>
          <a:xfrm>
            <a:off x="1039296" y="3061595"/>
            <a:ext cx="1515982" cy="1004612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altLang="de-DE" sz="1000" b="1" dirty="0">
                <a:solidFill>
                  <a:schemeClr val="tx1"/>
                </a:solidFill>
              </a:rPr>
              <a:t>Kulturelle Teilhabe ermöglichen</a:t>
            </a:r>
          </a:p>
          <a:p>
            <a:pPr algn="ctr"/>
            <a:endParaRPr lang="de-CH" altLang="de-DE" sz="1000" b="1" dirty="0">
              <a:solidFill>
                <a:schemeClr val="tx1"/>
              </a:solidFill>
            </a:endParaRP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Permettre</a:t>
            </a:r>
            <a:r>
              <a:rPr lang="de-CH" sz="1000" b="1" dirty="0">
                <a:solidFill>
                  <a:schemeClr val="tx1"/>
                </a:solidFill>
              </a:rPr>
              <a:t> la </a:t>
            </a:r>
            <a:r>
              <a:rPr lang="de-CH" sz="1000" b="1" dirty="0" err="1">
                <a:solidFill>
                  <a:schemeClr val="tx1"/>
                </a:solidFill>
              </a:rPr>
              <a:t>participation</a:t>
            </a:r>
            <a:r>
              <a:rPr lang="de-CH" sz="1000" b="1" dirty="0">
                <a:solidFill>
                  <a:schemeClr val="tx1"/>
                </a:solidFill>
              </a:rPr>
              <a:t> culturelle</a:t>
            </a:r>
          </a:p>
        </p:txBody>
      </p: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C59C72A1-62E0-52F2-2572-DF88034D3652}"/>
              </a:ext>
            </a:extLst>
          </p:cNvPr>
          <p:cNvCxnSpPr>
            <a:cxnSpLocks/>
            <a:stCxn id="117" idx="3"/>
            <a:endCxn id="127" idx="1"/>
          </p:cNvCxnSpPr>
          <p:nvPr/>
        </p:nvCxnSpPr>
        <p:spPr>
          <a:xfrm>
            <a:off x="2555278" y="3563901"/>
            <a:ext cx="284466" cy="307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A656B0B-3710-9623-A723-3C76B7957DBE}"/>
              </a:ext>
            </a:extLst>
          </p:cNvPr>
          <p:cNvSpPr txBox="1"/>
          <p:nvPr/>
        </p:nvSpPr>
        <p:spPr>
          <a:xfrm>
            <a:off x="5591944" y="5251852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befähigen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habiliter</a:t>
            </a:r>
            <a:r>
              <a:rPr lang="de-CH" altLang="de-DE" sz="800" dirty="0"/>
              <a:t> 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D9EE0-8DCF-2AF5-20ED-B41834265293}"/>
              </a:ext>
            </a:extLst>
          </p:cNvPr>
          <p:cNvSpPr txBox="1"/>
          <p:nvPr/>
        </p:nvSpPr>
        <p:spPr>
          <a:xfrm>
            <a:off x="4079776" y="5243758"/>
            <a:ext cx="1159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informieren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sz="800" dirty="0" err="1"/>
              <a:t>informer</a:t>
            </a:r>
            <a:r>
              <a:rPr lang="de-CH" sz="800" dirty="0"/>
              <a:t> :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E4A226-4225-A0E6-EE65-E07A7A6CD04C}"/>
              </a:ext>
            </a:extLst>
          </p:cNvPr>
          <p:cNvSpPr/>
          <p:nvPr/>
        </p:nvSpPr>
        <p:spPr>
          <a:xfrm rot="21586377">
            <a:off x="3485535" y="4546758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1000" b="1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612D2F5-D5EB-34F1-1B12-C46FF68063BB}"/>
              </a:ext>
            </a:extLst>
          </p:cNvPr>
          <p:cNvSpPr/>
          <p:nvPr/>
        </p:nvSpPr>
        <p:spPr>
          <a:xfrm>
            <a:off x="4085599" y="5423707"/>
            <a:ext cx="979333" cy="479168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Mailings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EDUCATION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e-ducation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81DF9CC-394C-56F6-32DD-62440DBF03AB}"/>
              </a:ext>
            </a:extLst>
          </p:cNvPr>
          <p:cNvSpPr/>
          <p:nvPr/>
        </p:nvSpPr>
        <p:spPr>
          <a:xfrm>
            <a:off x="5148118" y="5426019"/>
            <a:ext cx="1955995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Netzwerktreffen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Rencontre </a:t>
            </a:r>
            <a:r>
              <a:rPr lang="de-CH" sz="800" b="1" dirty="0" err="1">
                <a:solidFill>
                  <a:schemeClr val="tx1"/>
                </a:solidFill>
              </a:rPr>
              <a:t>Réseau</a:t>
            </a:r>
            <a:endParaRPr lang="de-CH" sz="800" b="1" dirty="0">
              <a:solidFill>
                <a:schemeClr val="tx1"/>
              </a:solidFill>
            </a:endParaRP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Weiterbildung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Formation </a:t>
            </a:r>
            <a:r>
              <a:rPr lang="de-CH" sz="800" b="1" dirty="0" err="1">
                <a:solidFill>
                  <a:schemeClr val="tx1"/>
                </a:solidFill>
              </a:rPr>
              <a:t>continue</a:t>
            </a:r>
            <a:endParaRPr lang="de-CH" sz="800" b="1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5175E43-33A4-D195-A099-08D6569BBEAC}"/>
              </a:ext>
            </a:extLst>
          </p:cNvPr>
          <p:cNvSpPr/>
          <p:nvPr/>
        </p:nvSpPr>
        <p:spPr>
          <a:xfrm>
            <a:off x="7187298" y="5423707"/>
            <a:ext cx="1275729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Team 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«Kultur und Schule»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«Culture et École»</a:t>
            </a:r>
          </a:p>
        </p:txBody>
      </p:sp>
      <p:pic>
        <p:nvPicPr>
          <p:cNvPr id="177" name="Grafik 176">
            <a:extLst>
              <a:ext uri="{FF2B5EF4-FFF2-40B4-BE49-F238E27FC236}">
                <a16:creationId xmlns:a16="http://schemas.microsoft.com/office/drawing/2014/main" id="{52958989-5766-044A-C97D-EA43D3985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41" y="1935670"/>
            <a:ext cx="3165542" cy="31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DB878F3-F939-FC7A-34E5-5B0FC3EC9D26}"/>
              </a:ext>
            </a:extLst>
          </p:cNvPr>
          <p:cNvSpPr txBox="1"/>
          <p:nvPr/>
        </p:nvSpPr>
        <p:spPr>
          <a:xfrm>
            <a:off x="4085600" y="4765412"/>
            <a:ext cx="4377428" cy="400110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Netzwerk «Kulturverantwortliche in Schulen»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Réseau « Responsables de la culture dans les écoles »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3B37E1CF-28FA-D2FE-0443-9BEBE7F3A65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5064932" y="5663291"/>
            <a:ext cx="83186" cy="26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8625B44-A3A5-4555-AC52-5C9F2CCD626C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7104113" y="5661243"/>
            <a:ext cx="83185" cy="2312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49924" y="2431204"/>
            <a:ext cx="6480720" cy="265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altLang="de-DE" dirty="0"/>
              <a:t>Kulturelle Impulse in den Schulalltag integrieren, </a:t>
            </a:r>
          </a:p>
          <a:p>
            <a:pPr>
              <a:lnSpc>
                <a:spcPct val="114000"/>
              </a:lnSpc>
            </a:pPr>
            <a:r>
              <a:rPr lang="de-CH" altLang="de-DE" dirty="0"/>
              <a:t>zur Entfaltung und Stärkung …</a:t>
            </a:r>
          </a:p>
          <a:p>
            <a:pPr>
              <a:lnSpc>
                <a:spcPct val="114000"/>
              </a:lnSpc>
            </a:pPr>
            <a:endParaRPr lang="de-CH" altLang="de-DE" sz="1000" dirty="0"/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des </a:t>
            </a:r>
            <a:r>
              <a:rPr lang="de-CH" altLang="de-DE" b="1" dirty="0"/>
              <a:t>kreativen Potentials,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</a:t>
            </a:r>
            <a:r>
              <a:rPr lang="de-CH" altLang="de-DE" b="1" dirty="0"/>
              <a:t> kulturellen Neugier,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 </a:t>
            </a:r>
            <a:r>
              <a:rPr lang="de-CH" altLang="de-DE" b="1" dirty="0"/>
              <a:t>Mitgestaltungkraft an «Schule»,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 </a:t>
            </a:r>
            <a:r>
              <a:rPr lang="de-CH" altLang="de-DE" b="1" dirty="0"/>
              <a:t>überfachlichen und fachlichen Kompetenzen</a:t>
            </a:r>
          </a:p>
          <a:p>
            <a:pPr>
              <a:lnSpc>
                <a:spcPct val="114000"/>
              </a:lnSpc>
            </a:pPr>
            <a:endParaRPr lang="de-CH" altLang="de-DE" sz="1000" b="1" dirty="0"/>
          </a:p>
          <a:p>
            <a:pPr>
              <a:lnSpc>
                <a:spcPct val="114000"/>
              </a:lnSpc>
            </a:pPr>
            <a:r>
              <a:rPr lang="de-CH" altLang="de-DE" dirty="0"/>
              <a:t>… von Schülerinnen und Schülern.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60848"/>
            <a:ext cx="3572543" cy="35725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Kulturimpulse im Schulalltag ermöglichen</a:t>
            </a:r>
          </a:p>
        </p:txBody>
      </p:sp>
    </p:spTree>
    <p:extLst>
      <p:ext uri="{BB962C8B-B14F-4D97-AF65-F5344CB8AC3E}">
        <p14:creationId xmlns:p14="http://schemas.microsoft.com/office/powerpoint/2010/main" val="106894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Professionelle Kulturschaffende einbinden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5256" y="2427488"/>
            <a:ext cx="7262969" cy="360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de-CH" altLang="de-DE" b="1" dirty="0"/>
              <a:t>Professionelle Kulturschaffende bringen …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ihre künstlerische Expertise: </a:t>
            </a:r>
          </a:p>
          <a:p>
            <a:pPr lvl="2" indent="-457200">
              <a:lnSpc>
                <a:spcPct val="114000"/>
              </a:lnSpc>
              <a:defRPr/>
            </a:pPr>
            <a:r>
              <a:rPr lang="de-CH" altLang="de-DE" dirty="0"/>
              <a:t>handwerkliches Können und künstlerische Techniken,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eine andere Perspektive: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de-CH" altLang="de-DE" dirty="0"/>
              <a:t>Einblick in künstlerische Denk- und Arbeitsweisen,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eine andere Arbeitsweise: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de-CH" altLang="de-DE" dirty="0"/>
              <a:t>Freiräume zum Entdecken, Experimentieren, Improvisieren, Gestalten </a:t>
            </a:r>
          </a:p>
          <a:p>
            <a:pPr marL="457200" lvl="2">
              <a:lnSpc>
                <a:spcPct val="114000"/>
              </a:lnSpc>
              <a:defRPr/>
            </a:pPr>
            <a:endParaRPr lang="de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de-CH" altLang="de-DE" dirty="0"/>
              <a:t>… in die Schule ein.</a:t>
            </a:r>
          </a:p>
          <a:p>
            <a:pPr marL="0" lvl="1">
              <a:lnSpc>
                <a:spcPct val="114000"/>
              </a:lnSpc>
              <a:defRPr/>
            </a:pPr>
            <a:endParaRPr lang="de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de-CH" altLang="de-DE" dirty="0"/>
              <a:t>Sie bringen dadurch neue Impulse ins Schulhaus.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343005" cy="5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Kulturverantwortliche in Schulen etablieren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49924" y="2155945"/>
            <a:ext cx="7378408" cy="423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dirty="0"/>
              <a:t>Der Kanton Bern stärkt mit dem Netzwerk «Kulturverantwortliche in Schulen» die kulturelle und künstlerische Bildung an Schulen. </a:t>
            </a:r>
          </a:p>
          <a:p>
            <a:pPr>
              <a:lnSpc>
                <a:spcPct val="114000"/>
              </a:lnSpc>
            </a:pPr>
            <a:r>
              <a:rPr lang="de-CH" altLang="de-DE" b="1" dirty="0"/>
              <a:t>Die kulturverantwortliche Person unterstützt das Kollegium und die Schulleitung zum Beispiel darin,</a:t>
            </a:r>
          </a:p>
          <a:p>
            <a:pPr>
              <a:lnSpc>
                <a:spcPct val="114000"/>
              </a:lnSpc>
            </a:pPr>
            <a:endParaRPr lang="de-CH" altLang="de-DE" sz="1000" b="1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dirty="0"/>
              <a:t>dass Kultur als wesentlicher Bestandteil der ganzheitlichen Bildung in den Schulalltag einfliesst,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dirty="0"/>
              <a:t>dass Wissen &amp; Erfahrung über Kulturvermittlungsangebote und Finanzierungsmöglichkeiten ins Schulhaus fliessen,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dirty="0"/>
              <a:t>das kulturelle Profil (projektbezogenes Vorgehen bis hin zur Kulturschule) der Schule zu schärfen.</a:t>
            </a:r>
          </a:p>
          <a:p>
            <a:pPr>
              <a:lnSpc>
                <a:spcPct val="114000"/>
              </a:lnSpc>
              <a:defRPr/>
            </a:pPr>
            <a:endParaRPr lang="de-CH" sz="1000" dirty="0"/>
          </a:p>
          <a:p>
            <a:pPr>
              <a:lnSpc>
                <a:spcPct val="114000"/>
              </a:lnSpc>
              <a:defRPr/>
            </a:pPr>
            <a:r>
              <a:rPr lang="de-CH" altLang="de-DE" b="1" dirty="0"/>
              <a:t>Weitere Informationen und Anmeldung:</a:t>
            </a:r>
          </a:p>
          <a:p>
            <a:pPr>
              <a:lnSpc>
                <a:spcPct val="114000"/>
              </a:lnSpc>
              <a:defRPr/>
            </a:pPr>
            <a:r>
              <a:rPr lang="de-CH" dirty="0">
                <a:hlinkClick r:id="rId2"/>
              </a:rPr>
              <a:t>Kulturverantwortliche in Schulen (</a:t>
            </a:r>
            <a:r>
              <a:rPr lang="de-CH" dirty="0" err="1">
                <a:hlinkClick r:id="rId2"/>
              </a:rPr>
              <a:t>KViS</a:t>
            </a:r>
            <a:r>
              <a:rPr lang="de-CH" dirty="0">
                <a:hlinkClick r:id="rId2"/>
              </a:rPr>
              <a:t>)</a:t>
            </a:r>
            <a:endParaRPr lang="de-CH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3" y="1556792"/>
            <a:ext cx="5121307" cy="51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9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8" y="4548863"/>
            <a:ext cx="1969084" cy="1969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3700983"/>
            <a:ext cx="2824361" cy="282436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82418" y="2149249"/>
            <a:ext cx="423346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Reisen an Kulturorte:</a:t>
            </a:r>
            <a:endParaRPr lang="de-CH" dirty="0"/>
          </a:p>
          <a:p>
            <a:pPr marL="0" lvl="1">
              <a:defRPr/>
            </a:pPr>
            <a:r>
              <a:rPr lang="de-CH" dirty="0"/>
              <a:t>z. B. an Museen, Aufführungsorte, Denkmäler, Archäologische Stätten …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b="1" dirty="0"/>
              <a:t>Reisegutschein beantragen: </a:t>
            </a:r>
            <a:r>
              <a:rPr lang="de-CH" dirty="0">
                <a:hlinkClick r:id="rId4"/>
              </a:rPr>
              <a:t>Angebotspalette</a:t>
            </a:r>
            <a:r>
              <a:rPr lang="de-CH" b="1" dirty="0"/>
              <a:t> </a:t>
            </a:r>
            <a:r>
              <a:rPr lang="de-CH" dirty="0"/>
              <a:t>nutzen</a:t>
            </a:r>
            <a:r>
              <a:rPr lang="de-CH" b="1" dirty="0"/>
              <a:t> </a:t>
            </a:r>
            <a:r>
              <a:rPr lang="de-CH" altLang="de-DE" b="1" dirty="0"/>
              <a:t>oder </a:t>
            </a:r>
          </a:p>
          <a:p>
            <a:pPr marL="0" lvl="1">
              <a:defRPr/>
            </a:pPr>
            <a:r>
              <a:rPr lang="de-CH" u="sng" dirty="0"/>
              <a:t>eigenen </a:t>
            </a:r>
            <a:r>
              <a:rPr lang="de-CH" u="sng" dirty="0">
                <a:hlinkClick r:id="rId5"/>
              </a:rPr>
              <a:t>Kulturort-</a:t>
            </a:r>
            <a:r>
              <a:rPr lang="de-CH" u="sng" dirty="0"/>
              <a:t>Vorschlag einreichen</a:t>
            </a:r>
            <a:endParaRPr lang="de-CH" altLang="de-DE" u="sng" dirty="0"/>
          </a:p>
        </p:txBody>
      </p:sp>
      <p:sp>
        <p:nvSpPr>
          <p:cNvPr id="14" name="Rechteck 13"/>
          <p:cNvSpPr/>
          <p:nvPr/>
        </p:nvSpPr>
        <p:spPr>
          <a:xfrm>
            <a:off x="7286543" y="2287749"/>
            <a:ext cx="46421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Workshops / Lesungen / Konzerte / Aufführungen …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b="1" dirty="0"/>
              <a:t>Projektgutschein beantragen:</a:t>
            </a:r>
            <a:endParaRPr lang="de-CH" b="1" dirty="0">
              <a:hlinkClick r:id="rId4"/>
            </a:endParaRPr>
          </a:p>
          <a:p>
            <a:pPr marL="0" lvl="1">
              <a:defRPr/>
            </a:pPr>
            <a:r>
              <a:rPr lang="de-CH" dirty="0">
                <a:hlinkClick r:id="rId4"/>
              </a:rPr>
              <a:t>Angebotspalette</a:t>
            </a:r>
            <a:r>
              <a:rPr lang="de-CH" dirty="0"/>
              <a:t> nutzen</a:t>
            </a:r>
            <a:r>
              <a:rPr lang="de-CH" b="1" dirty="0"/>
              <a:t> oder </a:t>
            </a:r>
          </a:p>
          <a:p>
            <a:pPr marL="0" lvl="1">
              <a:defRPr/>
            </a:pPr>
            <a:r>
              <a:rPr lang="de-CH" dirty="0">
                <a:hlinkClick r:id="rId5"/>
              </a:rPr>
              <a:t>eigenen Projektvorschlag einreichen</a:t>
            </a:r>
            <a:endParaRPr lang="de-CH" dirty="0"/>
          </a:p>
        </p:txBody>
      </p:sp>
      <p:sp>
        <p:nvSpPr>
          <p:cNvPr id="15" name="Rechteck 14"/>
          <p:cNvSpPr/>
          <p:nvPr/>
        </p:nvSpPr>
        <p:spPr>
          <a:xfrm>
            <a:off x="4439816" y="5170900"/>
            <a:ext cx="79583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Vertiefende, partizipative Kulturprojekte: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altLang="de-DE" b="1" dirty="0" err="1"/>
              <a:t>KidS</a:t>
            </a:r>
            <a:r>
              <a:rPr lang="de-CH" altLang="de-DE" b="1" dirty="0"/>
              <a:t> </a:t>
            </a:r>
            <a:r>
              <a:rPr lang="de-CH" altLang="de-DE" dirty="0"/>
              <a:t>(</a:t>
            </a:r>
            <a:r>
              <a:rPr lang="de-CH" altLang="de-DE" b="1" dirty="0"/>
              <a:t>K</a:t>
            </a:r>
            <a:r>
              <a:rPr lang="de-CH" altLang="de-DE" dirty="0"/>
              <a:t>ulturprojekte </a:t>
            </a:r>
            <a:r>
              <a:rPr lang="de-CH" altLang="de-DE" b="1" dirty="0"/>
              <a:t>i</a:t>
            </a:r>
            <a:r>
              <a:rPr lang="de-CH" altLang="de-DE" dirty="0"/>
              <a:t>n </a:t>
            </a:r>
            <a:r>
              <a:rPr lang="de-CH" altLang="de-DE" b="1" dirty="0"/>
              <a:t>d</a:t>
            </a:r>
            <a:r>
              <a:rPr lang="de-CH" altLang="de-DE" dirty="0"/>
              <a:t>er </a:t>
            </a:r>
            <a:r>
              <a:rPr lang="de-CH" altLang="de-DE" b="1" dirty="0"/>
              <a:t>S</a:t>
            </a:r>
            <a:r>
              <a:rPr lang="de-CH" altLang="de-DE" dirty="0"/>
              <a:t>chule) beantragen &amp;</a:t>
            </a:r>
            <a:endParaRPr lang="de-CH" dirty="0">
              <a:hlinkClick r:id="rId6"/>
            </a:endParaRPr>
          </a:p>
          <a:p>
            <a:pPr marL="0" lvl="1">
              <a:defRPr/>
            </a:pPr>
            <a:r>
              <a:rPr lang="de-CH" dirty="0">
                <a:hlinkClick r:id="rId6"/>
              </a:rPr>
              <a:t>eigenen Projektvorschlag einreichen</a:t>
            </a:r>
            <a:endParaRPr lang="de-CH" dirty="0"/>
          </a:p>
          <a:p>
            <a:pPr marL="0" lvl="1">
              <a:defRPr/>
            </a:pP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 rot="16200000">
            <a:off x="-302792" y="2949009"/>
            <a:ext cx="1751430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kurzfristig</a:t>
            </a:r>
          </a:p>
        </p:txBody>
      </p:sp>
      <p:sp>
        <p:nvSpPr>
          <p:cNvPr id="16" name="Rechteck 15"/>
          <p:cNvSpPr/>
          <p:nvPr/>
        </p:nvSpPr>
        <p:spPr>
          <a:xfrm rot="16200000">
            <a:off x="3603852" y="5733625"/>
            <a:ext cx="1311245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mittelfristig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3000" i="1" dirty="0"/>
              <a:t>Kulturgutscheine, </a:t>
            </a:r>
            <a:r>
              <a:rPr lang="de-CH" sz="3000" i="1" dirty="0" err="1"/>
              <a:t>KidS</a:t>
            </a:r>
            <a:endParaRPr lang="de-CH" sz="3000" i="1" dirty="0"/>
          </a:p>
        </p:txBody>
      </p:sp>
      <p:sp>
        <p:nvSpPr>
          <p:cNvPr id="18" name="Rechteck 17"/>
          <p:cNvSpPr/>
          <p:nvPr/>
        </p:nvSpPr>
        <p:spPr>
          <a:xfrm rot="16200000">
            <a:off x="6017762" y="3247720"/>
            <a:ext cx="2149011" cy="36068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– mittelfristig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9" y="1838836"/>
            <a:ext cx="2163052" cy="21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93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+PowerPoint+DE.potx" id="{6FA12627-27E6-4F12-824E-93C089A1045E}" vid="{798A22AC-85EE-42DD-B682-27BC362C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Präsentation+PowerPoint+DE</Template>
  <TotalTime>0</TotalTime>
  <Words>2422</Words>
  <Application>Microsoft Office PowerPoint</Application>
  <PresentationFormat>Breitbild</PresentationFormat>
  <Paragraphs>389</Paragraphs>
  <Slides>21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Arial (Textkörper)</vt:lpstr>
      <vt:lpstr>Calibri</vt:lpstr>
      <vt:lpstr>Roboto</vt:lpstr>
      <vt:lpstr>Symbol</vt:lpstr>
      <vt:lpstr>Times New Roman</vt:lpstr>
      <vt:lpstr>Wingdings</vt:lpstr>
      <vt:lpstr>Benutzerdefiniertes Design</vt:lpstr>
      <vt:lpstr>PowerPoint-Präsentation</vt:lpstr>
      <vt:lpstr>   «Kultur und Schule»     Informationen für Schulen</vt:lpstr>
      <vt:lpstr>Inhalt</vt:lpstr>
      <vt:lpstr>Überblick «Kultur und Schule»</vt:lpstr>
      <vt:lpstr>PowerPoint-Präsentation</vt:lpstr>
      <vt:lpstr>PowerPoint-Präsentation</vt:lpstr>
      <vt:lpstr>Potentiale kultureller Bildung an Schulen entfalten Professionelle Kulturschaffende einbinden</vt:lpstr>
      <vt:lpstr>Potentiale kultureller Bildung an Schulen entfalten Kulturverantwortliche in Schulen etablieren</vt:lpstr>
      <vt:lpstr>PowerPoint-Präsentation</vt:lpstr>
      <vt:lpstr>Finanzielle Beiträge beantragen Kulturgutscheine für Projekte/Reisen</vt:lpstr>
      <vt:lpstr>Finanzielle Beiträge beantragen KidS</vt:lpstr>
      <vt:lpstr>Ausgewählte Kulturangebote und -projekte nutzen Wettbewerb tête-à-tête</vt:lpstr>
      <vt:lpstr>PowerPoint-Präsentation</vt:lpstr>
      <vt:lpstr>PowerPoint-Präsentation</vt:lpstr>
      <vt:lpstr>Projektplanungsschritte - Ideen planen, umsetzen und reflektieren</vt:lpstr>
      <vt:lpstr>PowerPoint-Präsentation</vt:lpstr>
      <vt:lpstr>PowerPoint-Präsentation</vt:lpstr>
      <vt:lpstr> </vt:lpstr>
      <vt:lpstr>Linksammlung l Collection de liens    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Josi Martina, BKD-AK-KF</dc:creator>
  <cp:lastModifiedBy>Casagrande Bruna, BKD-AK</cp:lastModifiedBy>
  <cp:revision>272</cp:revision>
  <cp:lastPrinted>2022-05-09T13:47:33Z</cp:lastPrinted>
  <dcterms:created xsi:type="dcterms:W3CDTF">2021-09-13T12:36:31Z</dcterms:created>
  <dcterms:modified xsi:type="dcterms:W3CDTF">2025-08-29T08:46:40Z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2025-06-30T12:31:28Z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2b681f4e-80ae-428a-b419-204287d356f5</vt:lpwstr>
  </property>
  <property fmtid="{D5CDD505-2E9C-101B-9397-08002B2CF9AE}" pid="8" name="MSIP_Label_74fdd986-87d9-48c6-acda-407b1ab5fef0_ContentBits">
    <vt:lpwstr>0</vt:lpwstr>
  </property>
</Properties>
</file>