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1"/>
  </p:notesMasterIdLst>
  <p:handoutMasterIdLst>
    <p:handoutMasterId r:id="rId22"/>
  </p:handoutMasterIdLst>
  <p:sldIdLst>
    <p:sldId id="314" r:id="rId2"/>
    <p:sldId id="263" r:id="rId3"/>
    <p:sldId id="280" r:id="rId4"/>
    <p:sldId id="300" r:id="rId5"/>
    <p:sldId id="315" r:id="rId6"/>
    <p:sldId id="303" r:id="rId7"/>
    <p:sldId id="304" r:id="rId8"/>
    <p:sldId id="305" r:id="rId9"/>
    <p:sldId id="310" r:id="rId10"/>
    <p:sldId id="306" r:id="rId11"/>
    <p:sldId id="307" r:id="rId12"/>
    <p:sldId id="312" r:id="rId13"/>
    <p:sldId id="308" r:id="rId14"/>
    <p:sldId id="324" r:id="rId15"/>
    <p:sldId id="325" r:id="rId16"/>
    <p:sldId id="326" r:id="rId17"/>
    <p:sldId id="316" r:id="rId18"/>
    <p:sldId id="309" r:id="rId19"/>
    <p:sldId id="296" r:id="rId20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dier Carolin, BKD-AK-KF" initials="M035" lastIdx="1" clrIdx="0">
    <p:extLst>
      <p:ext uri="{19B8F6BF-5375-455C-9EA6-DF929625EA0E}">
        <p15:presenceInfo xmlns:p15="http://schemas.microsoft.com/office/powerpoint/2012/main" userId="Fedier Carolin, BKD-AK-KF" providerId="None"/>
      </p:ext>
    </p:extLst>
  </p:cmAuthor>
  <p:cmAuthor id="2" name="Blatty Sabine, BKD-AK-KF" initials="BSB" lastIdx="7" clrIdx="1">
    <p:extLst>
      <p:ext uri="{19B8F6BF-5375-455C-9EA6-DF929625EA0E}">
        <p15:presenceInfo xmlns:p15="http://schemas.microsoft.com/office/powerpoint/2012/main" userId="Blatty Sabine, BKD-AK-KF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D4EE"/>
    <a:srgbClr val="3C505A"/>
    <a:srgbClr val="92D4EE"/>
    <a:srgbClr val="95D5EF"/>
    <a:srgbClr val="F08262"/>
    <a:srgbClr val="E1D2C6"/>
    <a:srgbClr val="C0E7F6"/>
    <a:srgbClr val="FF9966"/>
    <a:srgbClr val="FFFFFF"/>
    <a:srgbClr val="EA16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8603FDC-E32A-4AB5-989C-0864C3EAD2B8}" styleName="Designformatvorlage 2 - Akz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Helle Formatvorlage 3 - Akz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7292A2E-F333-43FB-9621-5CBBE7FDCDCB}" styleName="Helle Formatvorlage 2 - Akz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4661" autoAdjust="0"/>
  </p:normalViewPr>
  <p:slideViewPr>
    <p:cSldViewPr showGuides="1">
      <p:cViewPr varScale="1">
        <p:scale>
          <a:sx n="70" d="100"/>
          <a:sy n="70" d="100"/>
        </p:scale>
        <p:origin x="1003" y="-25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23" d="100"/>
          <a:sy n="123" d="100"/>
        </p:scale>
        <p:origin x="4896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472479" y="249029"/>
            <a:ext cx="4282476" cy="336706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/>
            </a:lvl1pPr>
          </a:lstStyle>
          <a:p>
            <a:r>
              <a:rPr lang="de-CH" sz="900"/>
              <a:t>Kopfzeilentext</a:t>
            </a:r>
            <a:endParaRPr lang="de-CH" sz="9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092527" y="249029"/>
            <a:ext cx="1232669" cy="336706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1200"/>
            </a:lvl1pPr>
          </a:lstStyle>
          <a:p>
            <a:fld id="{EEC665CA-D682-48EC-95D2-126FD6449D65}" type="datetime1">
              <a:rPr lang="de-CH" sz="900" smtClean="0"/>
              <a:t>30.06.2025</a:t>
            </a:fld>
            <a:endParaRPr lang="de-CH" sz="90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472479" y="9215733"/>
            <a:ext cx="4282476" cy="35969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/>
            </a:lvl1pPr>
          </a:lstStyle>
          <a:p>
            <a:r>
              <a:rPr lang="de-CH" sz="900"/>
              <a:t>Fusszeilentext</a:t>
            </a:r>
            <a:endParaRPr lang="de-CH" sz="9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092527" y="9215735"/>
            <a:ext cx="1232669" cy="35968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2CEDAA2C-602C-494B-9BFF-F0D7FF14E319}" type="slidenum">
              <a:rPr lang="de-CH" sz="900" smtClean="0"/>
              <a:t>‹Nr.›</a:t>
            </a:fld>
            <a:endParaRPr lang="de-CH" sz="900" dirty="0"/>
          </a:p>
        </p:txBody>
      </p:sp>
    </p:spTree>
    <p:extLst>
      <p:ext uri="{BB962C8B-B14F-4D97-AF65-F5344CB8AC3E}">
        <p14:creationId xmlns:p14="http://schemas.microsoft.com/office/powerpoint/2010/main" val="16250026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bildplatzhalter 11"/>
          <p:cNvSpPr>
            <a:spLocks noGrp="1" noRot="1" noChangeAspect="1"/>
          </p:cNvSpPr>
          <p:nvPr>
            <p:ph type="sldImg" idx="2"/>
          </p:nvPr>
        </p:nvSpPr>
        <p:spPr>
          <a:xfrm>
            <a:off x="504825" y="1352550"/>
            <a:ext cx="6035675" cy="3395663"/>
          </a:xfrm>
          <a:prstGeom prst="rect">
            <a:avLst/>
          </a:prstGeom>
          <a:noFill/>
          <a:ln w="3175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4"/>
          </p:nvPr>
        </p:nvSpPr>
        <p:spPr>
          <a:xfrm>
            <a:off x="768425" y="9731762"/>
            <a:ext cx="2210808" cy="1948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/>
            </a:lvl1pPr>
          </a:lstStyle>
          <a:p>
            <a:r>
              <a:rPr lang="de-CH" dirty="0"/>
              <a:t>Fusszeilentext</a:t>
            </a: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5"/>
          </p:nvPr>
        </p:nvSpPr>
        <p:spPr>
          <a:xfrm>
            <a:off x="5414612" y="9731762"/>
            <a:ext cx="863510" cy="1948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900"/>
            </a:lvl1pPr>
          </a:lstStyle>
          <a:p>
            <a:fld id="{83C81C81-E364-4366-A610-2DB15FF98538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6" name="Notizenplatzhalter 15"/>
          <p:cNvSpPr>
            <a:spLocks noGrp="1"/>
          </p:cNvSpPr>
          <p:nvPr>
            <p:ph type="body" sz="quarter" idx="3"/>
          </p:nvPr>
        </p:nvSpPr>
        <p:spPr>
          <a:xfrm>
            <a:off x="766621" y="5041490"/>
            <a:ext cx="5511501" cy="4221244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7" name="Datumsplatzhalter 16"/>
          <p:cNvSpPr>
            <a:spLocks noGrp="1"/>
          </p:cNvSpPr>
          <p:nvPr>
            <p:ph type="dt" idx="1"/>
          </p:nvPr>
        </p:nvSpPr>
        <p:spPr>
          <a:xfrm>
            <a:off x="4192602" y="462286"/>
            <a:ext cx="2076877" cy="201618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900"/>
            </a:lvl1pPr>
          </a:lstStyle>
          <a:p>
            <a:fld id="{A17AAF7D-4283-4014-80F4-26E915FEACF8}" type="datetime1">
              <a:rPr lang="de-CH" smtClean="0"/>
              <a:t>30.06.2025</a:t>
            </a:fld>
            <a:endParaRPr lang="de-CH" dirty="0"/>
          </a:p>
        </p:txBody>
      </p:sp>
      <p:sp>
        <p:nvSpPr>
          <p:cNvPr id="18" name="Kopfzeilenplatzhalter 17"/>
          <p:cNvSpPr>
            <a:spLocks noGrp="1"/>
          </p:cNvSpPr>
          <p:nvPr>
            <p:ph type="hdr" sz="quarter"/>
          </p:nvPr>
        </p:nvSpPr>
        <p:spPr>
          <a:xfrm>
            <a:off x="757978" y="468975"/>
            <a:ext cx="3220500" cy="194929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900"/>
            </a:lvl1pPr>
          </a:lstStyle>
          <a:p>
            <a:r>
              <a:rPr lang="de-CH"/>
              <a:t>Kopfzeilentext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170970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spcAft>
        <a:spcPts val="60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177800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357188" indent="-17938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534988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720725" indent="-18573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76225" y="138113"/>
            <a:ext cx="5138738" cy="28908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izenplatzhalter 2"/>
          <p:cNvSpPr>
            <a:spLocks noGrp="1"/>
          </p:cNvSpPr>
          <p:nvPr>
            <p:ph type="body" idx="1"/>
          </p:nvPr>
        </p:nvSpPr>
        <p:spPr bwMode="auto">
          <a:xfrm>
            <a:off x="276166" y="3307135"/>
            <a:ext cx="5511501" cy="468052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de-CH" sz="1400" b="0" dirty="0"/>
              <a:t>Gemeinsames Ziel siehe Quadrat. </a:t>
            </a:r>
          </a:p>
          <a:p>
            <a:pPr algn="l"/>
            <a:r>
              <a:rPr lang="de-CH" sz="1400" b="0" dirty="0"/>
              <a:t>«Kultur und Schule» verbindet Kulturanbietende mit den Schulen, informiert über Angebote und stellt Finanzierungen zur Verfügung</a:t>
            </a:r>
          </a:p>
          <a:p>
            <a:pPr algn="l"/>
            <a:r>
              <a:rPr lang="de-CH" sz="1400" b="0" dirty="0"/>
              <a:t>Ihr könnt bestehend </a:t>
            </a:r>
            <a:r>
              <a:rPr lang="de-CH" sz="1400" b="1" dirty="0"/>
              <a:t>Angebote</a:t>
            </a:r>
            <a:r>
              <a:rPr lang="de-CH" sz="1400" b="0" dirty="0"/>
              <a:t> von Kulturanbietende über uns finden und beantragen. </a:t>
            </a:r>
          </a:p>
          <a:p>
            <a:pPr algn="l"/>
            <a:r>
              <a:rPr lang="de-CH" sz="1400" b="1" dirty="0"/>
              <a:t>Kulturanbietende </a:t>
            </a:r>
            <a:r>
              <a:rPr lang="de-CH" sz="1400" b="0" dirty="0"/>
              <a:t>können sein</a:t>
            </a:r>
            <a:r>
              <a:rPr lang="de-CH" sz="1400" b="1" dirty="0"/>
              <a:t>: </a:t>
            </a:r>
            <a:r>
              <a:rPr lang="de-CH" sz="1400" dirty="0"/>
              <a:t>Kulturschaffende, Kulturelle Vereinigungen, Kulturinstitutionen</a:t>
            </a:r>
          </a:p>
          <a:p>
            <a:pPr algn="l"/>
            <a:endParaRPr lang="de-CH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656D48-6366-4948-AB9E-092BF1C7F47E}" type="slidenum">
              <a:rPr lang="de-CH" smtClean="0"/>
              <a:pPr>
                <a:defRPr/>
              </a:pPr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10341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504825" y="4955245"/>
            <a:ext cx="5511501" cy="4221244"/>
          </a:xfrm>
        </p:spPr>
        <p:txBody>
          <a:bodyPr/>
          <a:lstStyle/>
          <a:p>
            <a:r>
              <a:rPr lang="de-CH" sz="1400" dirty="0"/>
              <a:t>Ihr könnt bei uns im </a:t>
            </a:r>
            <a:r>
              <a:rPr lang="de-CH" sz="1400" dirty="0" err="1"/>
              <a:t>Gesuchsportal</a:t>
            </a:r>
            <a:r>
              <a:rPr lang="de-CH" sz="1400" dirty="0"/>
              <a:t> jederzeit </a:t>
            </a:r>
            <a:r>
              <a:rPr lang="de-CH" sz="1400" b="1" dirty="0"/>
              <a:t>Kulturgutscheine und </a:t>
            </a:r>
            <a:r>
              <a:rPr lang="de-CH" sz="1400" b="1" dirty="0" err="1"/>
              <a:t>KidS</a:t>
            </a:r>
            <a:r>
              <a:rPr lang="de-CH" sz="1400" b="1" dirty="0"/>
              <a:t> </a:t>
            </a:r>
            <a:r>
              <a:rPr lang="de-CH" sz="1400" dirty="0"/>
              <a:t>beantragen. </a:t>
            </a:r>
          </a:p>
          <a:p>
            <a:r>
              <a:rPr lang="de-CH" sz="1400" dirty="0"/>
              <a:t>AP KG / </a:t>
            </a:r>
            <a:r>
              <a:rPr lang="de-CH" sz="1400" b="1" dirty="0" err="1"/>
              <a:t>KidS</a:t>
            </a:r>
            <a:r>
              <a:rPr lang="de-CH" sz="1400" b="1" dirty="0"/>
              <a:t> und Wettbewerb tête-à-tête</a:t>
            </a:r>
            <a:r>
              <a:rPr lang="de-CH" sz="1400" dirty="0"/>
              <a:t>, bei dem Schulen gemeinsam mit Kulturanbietenden ein </a:t>
            </a:r>
            <a:r>
              <a:rPr lang="de-CH" sz="1400" b="1" dirty="0"/>
              <a:t>Projekt entwickeln</a:t>
            </a:r>
            <a:r>
              <a:rPr lang="de-CH" sz="1400" dirty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e-CH" sz="1400" dirty="0" err="1"/>
              <a:t>Kulturagent.innen</a:t>
            </a:r>
            <a:r>
              <a:rPr lang="de-CH" sz="1400" dirty="0"/>
              <a:t> Phase II läuft seit 2024, wer sich für dieses Projekt interessiert: Die Website ist hier verlinkt.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14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94509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504825" y="1352550"/>
            <a:ext cx="6035675" cy="339566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15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83543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lvl="0" indent="0">
              <a:buFont typeface="Calibri" panose="020F0502020204030204" pitchFamily="34" charset="0"/>
              <a:buNone/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Schule Service Account und 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Passwort </a:t>
            </a:r>
            <a:r>
              <a:rPr lang="de-CH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parat</a:t>
            </a:r>
            <a:endParaRPr lang="de-CH" sz="1800" dirty="0">
              <a:effectLst/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defTabSz="1327617">
              <a:lnSpc>
                <a:spcPct val="114000"/>
              </a:lnSpc>
              <a:spcAft>
                <a:spcPts val="871"/>
              </a:spcAft>
              <a:defRPr/>
            </a:pPr>
            <a:endParaRPr lang="de-CH" altLang="de-DE" sz="1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7B4FD4-DA22-4415-A9BE-2EF613F61C42}" type="slidenum">
              <a:rPr lang="de-CH" smtClean="0"/>
              <a:pPr>
                <a:defRPr/>
              </a:pPr>
              <a:t>16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8122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e-CH" altLang="de-DE" sz="1400" dirty="0"/>
              <a:t>Ihr erhaltet diese Folie dann per Mail und könnt in Ruhe alles ansehen, was euch interessiert.</a:t>
            </a:r>
          </a:p>
          <a:p>
            <a:endParaRPr lang="de-CH" alt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7B4FD4-DA22-4415-A9BE-2EF613F61C42}" type="slidenum">
              <a:rPr lang="de-CH" smtClean="0"/>
              <a:pPr>
                <a:defRPr/>
              </a:pPr>
              <a:t>17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10703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39788" y="2132856"/>
            <a:ext cx="8496300" cy="1558082"/>
          </a:xfrm>
        </p:spPr>
        <p:txBody>
          <a:bodyPr anchor="b"/>
          <a:lstStyle>
            <a:lvl1pPr algn="l">
              <a:lnSpc>
                <a:spcPct val="105000"/>
              </a:lnSpc>
              <a:defRPr sz="5100"/>
            </a:lvl1pPr>
          </a:lstStyle>
          <a:p>
            <a:r>
              <a:rPr lang="de-CH" dirty="0"/>
              <a:t>Titel (maximal zwei Zeilen)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39788" y="3757613"/>
            <a:ext cx="8496300" cy="1500187"/>
          </a:xfrm>
        </p:spPr>
        <p:txBody>
          <a:bodyPr/>
          <a:lstStyle>
            <a:lvl1pPr marL="0" indent="0" algn="l">
              <a:buNone/>
              <a:defRPr sz="5100">
                <a:solidFill>
                  <a:srgbClr val="99999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 hinzufügen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88CD8-7FF1-4ED3-8276-926FEB01991B}" type="datetime4">
              <a:rPr lang="de-CH" smtClean="0"/>
              <a:t>30. Juni 2025</a:t>
            </a:fld>
            <a:endParaRPr lang="de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3DC6B3D-051C-4BB5-9F4B-3A2474AD93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8" y="1881188"/>
            <a:ext cx="5256212" cy="252412"/>
          </a:xfrm>
        </p:spPr>
        <p:txBody>
          <a:bodyPr lIns="18000"/>
          <a:lstStyle>
            <a:lvl1pPr>
              <a:defRPr sz="1300" b="1" spc="-20" baseline="0">
                <a:solidFill>
                  <a:srgbClr val="EA161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Spitzmarke hinzufügen</a:t>
            </a:r>
            <a:endParaRPr lang="de-CH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F6BA63E4-E10F-4E0A-91F5-2A2F842253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9788" y="6033704"/>
            <a:ext cx="5256212" cy="430643"/>
          </a:xfrm>
        </p:spPr>
        <p:txBody>
          <a:bodyPr anchor="b"/>
          <a:lstStyle>
            <a:lvl1pPr>
              <a:defRPr sz="1300" b="0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Referent/-in</a:t>
            </a:r>
            <a:br>
              <a:rPr lang="de-DE" dirty="0"/>
            </a:br>
            <a:r>
              <a:rPr lang="de-DE" dirty="0"/>
              <a:t>Organisationseinheit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38539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838200" y="1852612"/>
            <a:ext cx="5329808" cy="4672800"/>
          </a:xfrm>
        </p:spPr>
        <p:txBody>
          <a:bodyPr/>
          <a:lstStyle/>
          <a:p>
            <a:pPr lvl="0"/>
            <a:r>
              <a:rPr lang="de-CH" noProof="0" dirty="0"/>
              <a:t>Textmasterformat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493098" y="1852612"/>
            <a:ext cx="5329015" cy="4672799"/>
          </a:xfrm>
        </p:spPr>
        <p:txBody>
          <a:bodyPr/>
          <a:lstStyle/>
          <a:p>
            <a:pPr lvl="0"/>
            <a:r>
              <a:rPr lang="de-CH" noProof="0" dirty="0"/>
              <a:t>Textmasterformat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1B167-7135-43F3-AEAE-A730821D191A}" type="datetime4">
              <a:rPr lang="de-CH" smtClean="0"/>
              <a:t>30. Juni 2025</a:t>
            </a:fld>
            <a:endParaRPr lang="de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186258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96CBD-DD5D-4F61-A35A-2BDD2301218D}" type="datetime4">
              <a:rPr lang="de-CH" smtClean="0"/>
              <a:t>30. Juni 2025</a:t>
            </a:fld>
            <a:endParaRPr lang="de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BDCA4218-6304-434F-B7B6-74DF28EC09A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92304" y="1916832"/>
            <a:ext cx="5329808" cy="4507035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FC1C5F14-3075-4FD1-945B-02DE33860C0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52612"/>
            <a:ext cx="5329808" cy="4672800"/>
          </a:xfrm>
        </p:spPr>
        <p:txBody>
          <a:bodyPr/>
          <a:lstStyle/>
          <a:p>
            <a:pPr lvl="0"/>
            <a:r>
              <a:rPr lang="de-CH" noProof="0" dirty="0"/>
              <a:t>Textmasterformat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4393508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9B2EE-0AB2-4AEE-914F-EB9E33FEECB6}" type="datetime4">
              <a:rPr lang="de-CH" smtClean="0"/>
              <a:t>30. Juni 2025</a:t>
            </a:fld>
            <a:endParaRPr lang="de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B7494CC6-D926-49A7-9F3F-4C583660BC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9788" y="1916831"/>
            <a:ext cx="5329808" cy="4507035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FFF4BFA1-D66B-4323-A031-D7779026D27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493098" y="1852612"/>
            <a:ext cx="5329015" cy="4672799"/>
          </a:xfrm>
        </p:spPr>
        <p:txBody>
          <a:bodyPr/>
          <a:lstStyle/>
          <a:p>
            <a:pPr lvl="0"/>
            <a:r>
              <a:rPr lang="de-CH" noProof="0" dirty="0"/>
              <a:t>Textmasterformat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0020392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4AD0E-3E40-4A4C-8A31-E1A9AB0C5623}" type="datetime4">
              <a:rPr lang="de-CH" smtClean="0"/>
              <a:t>30. Juni 2025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A79F27DF-F3EE-4D6E-866F-A71D2FB41AF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9787" y="1916831"/>
            <a:ext cx="10982325" cy="4507035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517538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4B0DB-8B37-4DE6-B20E-758F84ADAD1D}" type="datetime4">
              <a:rPr lang="de-CH" smtClean="0"/>
              <a:t>30. Juni 2025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379844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4091E-89C7-4DA0-88E9-E17602D8A5F2}" type="datetime4">
              <a:rPr lang="de-CH" smtClean="0"/>
              <a:t>30. Juni 2025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05446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, Text/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1"/>
          </p:nvPr>
        </p:nvSpPr>
        <p:spPr>
          <a:xfrm>
            <a:off x="2207683" y="1805637"/>
            <a:ext cx="9596968" cy="4292481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Bildungs- und Kulturdirektion / Direction de l’instruction publique et de la culture 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458797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, Text/Nummeri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1"/>
          </p:nvPr>
        </p:nvSpPr>
        <p:spPr>
          <a:xfrm>
            <a:off x="2207683" y="1805637"/>
            <a:ext cx="9596968" cy="4292481"/>
          </a:xfrm>
        </p:spPr>
        <p:txBody>
          <a:bodyPr/>
          <a:lstStyle>
            <a:lvl1pPr>
              <a:defRPr/>
            </a:lvl1pPr>
            <a:lvl2pPr marL="431989" indent="-431989">
              <a:buFont typeface="+mj-lt"/>
              <a:buAutoNum type="arabicPeriod"/>
              <a:defRPr/>
            </a:lvl2pPr>
            <a:lvl3pPr marL="767981">
              <a:defRPr/>
            </a:lvl3pPr>
            <a:lvl4pPr marL="1103972">
              <a:defRPr/>
            </a:lvl4pPr>
            <a:lvl5pPr marL="1439964"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Bildungs- und Kulturdirektion / Direction de l’instruction publique et de la culture 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47319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Bild (hell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60DBF63A-340F-460B-96E6-FC454B3EB6E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lIns="9432000" tIns="720000" rIns="360000" anchor="ctr"/>
          <a:lstStyle>
            <a:lvl1pPr algn="l"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de-CH" dirty="0"/>
              <a:t>Hintergrundbild durch «Drag &amp; Drop» in den Bildplatzhalter ziehen.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6A410D26-1556-455F-8E0C-7721F22645D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-240704" y="0"/>
            <a:ext cx="168696" cy="6858000"/>
          </a:xfrm>
          <a:solidFill>
            <a:srgbClr val="FFFFFF">
              <a:alpha val="69804"/>
            </a:srgbClr>
          </a:solidFill>
        </p:spPr>
        <p:txBody>
          <a:bodyPr vert="vert270" lIns="18000" rIns="18000" anchor="t"/>
          <a:lstStyle>
            <a:lvl1pPr algn="r">
              <a:defRPr sz="82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Helle transparente Fläche – kann über das Hintergrundbild gezogen werden.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39788" y="3757613"/>
            <a:ext cx="8496300" cy="1500187"/>
          </a:xfrm>
        </p:spPr>
        <p:txBody>
          <a:bodyPr/>
          <a:lstStyle>
            <a:lvl1pPr marL="0" indent="0" algn="l">
              <a:buNone/>
              <a:defRPr sz="5100">
                <a:solidFill>
                  <a:srgbClr val="99999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 hinzufügen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FE384C9-A36A-4C51-A757-4015A728520B}" type="datetime4">
              <a:rPr lang="de-CH" smtClean="0"/>
              <a:t>30. Juni 2025</a:t>
            </a:fld>
            <a:endParaRPr lang="de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3DC6B3D-051C-4BB5-9F4B-3A2474AD93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8" y="1881188"/>
            <a:ext cx="5256212" cy="252412"/>
          </a:xfrm>
        </p:spPr>
        <p:txBody>
          <a:bodyPr lIns="18000"/>
          <a:lstStyle>
            <a:lvl1pPr>
              <a:defRPr sz="1300" b="1" spc="-20" baseline="0">
                <a:solidFill>
                  <a:srgbClr val="EA161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Spitzmarke hinzufügen</a:t>
            </a:r>
            <a:endParaRPr lang="de-CH" dirty="0"/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85EFC2AA-536C-4AE6-B953-354A6935FCE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1600" y="180000"/>
            <a:ext cx="1483200" cy="694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500" b="0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   </a:t>
            </a:r>
            <a:endParaRPr lang="de-CH" dirty="0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5635797A-88C8-4B59-88E9-2DAF61D259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9788" y="6033704"/>
            <a:ext cx="5256212" cy="430643"/>
          </a:xfrm>
        </p:spPr>
        <p:txBody>
          <a:bodyPr anchor="b"/>
          <a:lstStyle>
            <a:lvl1pPr>
              <a:defRPr sz="1300" b="0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Referent/-in</a:t>
            </a:r>
            <a:br>
              <a:rPr lang="de-DE" dirty="0"/>
            </a:br>
            <a:r>
              <a:rPr lang="de-DE" dirty="0"/>
              <a:t>Organisationseinheit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39788" y="2132856"/>
            <a:ext cx="8496300" cy="1558082"/>
          </a:xfrm>
        </p:spPr>
        <p:txBody>
          <a:bodyPr anchor="b"/>
          <a:lstStyle>
            <a:lvl1pPr algn="l">
              <a:lnSpc>
                <a:spcPct val="105000"/>
              </a:lnSpc>
              <a:defRPr sz="5100"/>
            </a:lvl1pPr>
          </a:lstStyle>
          <a:p>
            <a:r>
              <a:rPr lang="de-CH" dirty="0"/>
              <a:t>Titel (maximal zwei Zeilen)</a:t>
            </a:r>
          </a:p>
        </p:txBody>
      </p:sp>
    </p:spTree>
    <p:extLst>
      <p:ext uri="{BB962C8B-B14F-4D97-AF65-F5344CB8AC3E}">
        <p14:creationId xmlns:p14="http://schemas.microsoft.com/office/powerpoint/2010/main" val="1009635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Bild (dunk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4">
            <a:extLst>
              <a:ext uri="{FF2B5EF4-FFF2-40B4-BE49-F238E27FC236}">
                <a16:creationId xmlns:a16="http://schemas.microsoft.com/office/drawing/2014/main" id="{6A2DDBDC-F105-48B2-B9F8-38121A7EA8C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lIns="9432000" tIns="720000" rIns="360000" anchor="ctr"/>
          <a:lstStyle>
            <a:lvl1pPr algn="l"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de-CH" dirty="0"/>
              <a:t>Hintergrundbild durch «Drag &amp; Drop» in den Bildplatzhalter ziehen.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97E9A6A2-BECC-4EE3-BDC3-5BB494708F2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-240704" y="0"/>
            <a:ext cx="168696" cy="6858000"/>
          </a:xfrm>
          <a:solidFill>
            <a:schemeClr val="accent1">
              <a:alpha val="69804"/>
            </a:schemeClr>
          </a:solidFill>
        </p:spPr>
        <p:txBody>
          <a:bodyPr vert="vert270" lIns="18000" rIns="18000" anchor="t"/>
          <a:lstStyle>
            <a:lvl1pPr algn="r">
              <a:defRPr sz="82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Dunkle transparente Fläche – kann über das Hintergrundbild gezogen werden.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39788" y="3757613"/>
            <a:ext cx="8496300" cy="1500187"/>
          </a:xfrm>
        </p:spPr>
        <p:txBody>
          <a:bodyPr/>
          <a:lstStyle>
            <a:lvl1pPr marL="0" indent="0" algn="l">
              <a:buNone/>
              <a:defRPr sz="5100">
                <a:solidFill>
                  <a:srgbClr val="99999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 hinzufügen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19DDA5-21C2-4B1D-B299-BF7B0E6DE0FE}" type="datetime4">
              <a:rPr lang="de-CH" smtClean="0"/>
              <a:t>30. Juni 2025</a:t>
            </a:fld>
            <a:endParaRPr lang="de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3DC6B3D-051C-4BB5-9F4B-3A2474AD93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8" y="1881188"/>
            <a:ext cx="5256212" cy="252412"/>
          </a:xfrm>
        </p:spPr>
        <p:txBody>
          <a:bodyPr lIns="18000"/>
          <a:lstStyle>
            <a:lvl1pPr>
              <a:defRPr sz="1300" b="1" spc="-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Spitzmarke hinzufügen</a:t>
            </a:r>
            <a:endParaRPr lang="de-CH" dirty="0"/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85EFC2AA-536C-4AE6-B953-354A6935FCE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1600" y="180000"/>
            <a:ext cx="1483200" cy="694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500" b="0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   </a:t>
            </a:r>
            <a:endParaRPr lang="de-CH" dirty="0"/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98F91D8E-4836-4A00-B7AC-63D16F153E2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9788" y="6033704"/>
            <a:ext cx="5256212" cy="430643"/>
          </a:xfrm>
        </p:spPr>
        <p:txBody>
          <a:bodyPr anchor="b"/>
          <a:lstStyle>
            <a:lvl1pPr>
              <a:defRPr sz="1300" b="0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Referent/-in</a:t>
            </a:r>
            <a:br>
              <a:rPr lang="de-DE" dirty="0"/>
            </a:br>
            <a:r>
              <a:rPr lang="de-DE" dirty="0"/>
              <a:t>Organisationseinheit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39788" y="2132856"/>
            <a:ext cx="8496300" cy="1558082"/>
          </a:xfrm>
        </p:spPr>
        <p:txBody>
          <a:bodyPr anchor="b"/>
          <a:lstStyle>
            <a:lvl1pPr algn="l">
              <a:lnSpc>
                <a:spcPct val="105000"/>
              </a:lnSpc>
              <a:defRPr sz="5100"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Titel (maximal zwei Zeilen)</a:t>
            </a:r>
          </a:p>
        </p:txBody>
      </p:sp>
    </p:spTree>
    <p:extLst>
      <p:ext uri="{BB962C8B-B14F-4D97-AF65-F5344CB8AC3E}">
        <p14:creationId xmlns:p14="http://schemas.microsoft.com/office/powerpoint/2010/main" val="3891886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itel Schwarz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39788" y="2132855"/>
            <a:ext cx="8496300" cy="735293"/>
          </a:xfrm>
        </p:spPr>
        <p:txBody>
          <a:bodyPr anchor="b"/>
          <a:lstStyle>
            <a:lvl1pPr algn="l">
              <a:lnSpc>
                <a:spcPct val="105000"/>
              </a:lnSpc>
              <a:defRPr sz="5100"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Kapiteltitel hinzufügen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39788" y="2924945"/>
            <a:ext cx="8496300" cy="1670986"/>
          </a:xfrm>
        </p:spPr>
        <p:txBody>
          <a:bodyPr/>
          <a:lstStyle>
            <a:lvl1pPr marL="0" indent="0" algn="l">
              <a:buNone/>
              <a:defRPr sz="5100">
                <a:solidFill>
                  <a:srgbClr val="99999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 hinzufügen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004AA-1953-4520-AF13-C3721611799D}" type="datetime4">
              <a:rPr lang="de-CH" smtClean="0"/>
              <a:t>30. Juni 2025</a:t>
            </a:fld>
            <a:endParaRPr lang="de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04820DD-3205-4E29-AE71-A382F3B95B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3151" y="181525"/>
            <a:ext cx="1484308" cy="695266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7065898A-FBA8-4654-9AF9-9F281D96F4A7}"/>
              </a:ext>
            </a:extLst>
          </p:cNvPr>
          <p:cNvSpPr txBox="1"/>
          <p:nvPr userDrawn="1"/>
        </p:nvSpPr>
        <p:spPr>
          <a:xfrm rot="16200000">
            <a:off x="10704556" y="5198840"/>
            <a:ext cx="321297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600" spc="40" baseline="0" dirty="0">
                <a:solidFill>
                  <a:schemeClr val="bg1">
                    <a:lumMod val="75000"/>
                  </a:schemeClr>
                </a:solidFill>
              </a:rPr>
              <a:t>Erstellt durch Vorlagenbauer.ch</a:t>
            </a:r>
          </a:p>
        </p:txBody>
      </p:sp>
    </p:spTree>
    <p:extLst>
      <p:ext uri="{BB962C8B-B14F-4D97-AF65-F5344CB8AC3E}">
        <p14:creationId xmlns:p14="http://schemas.microsoft.com/office/powerpoint/2010/main" val="2686246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itel Blaugra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39788" y="2132855"/>
            <a:ext cx="8496300" cy="735293"/>
          </a:xfrm>
        </p:spPr>
        <p:txBody>
          <a:bodyPr anchor="b"/>
          <a:lstStyle>
            <a:lvl1pPr algn="l">
              <a:lnSpc>
                <a:spcPct val="105000"/>
              </a:lnSpc>
              <a:defRPr sz="5100"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Kapiteltitel hinzufügen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39788" y="2924945"/>
            <a:ext cx="8496300" cy="1670986"/>
          </a:xfrm>
        </p:spPr>
        <p:txBody>
          <a:bodyPr/>
          <a:lstStyle>
            <a:lvl1pPr marL="0" indent="0" algn="l">
              <a:buNone/>
              <a:defRPr sz="5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r>
              <a:rPr lang="de-CH" dirty="0"/>
              <a:t>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B1184E5-31D6-4FE5-BFC7-A07FAEBFE075}" type="datetime4">
              <a:rPr lang="de-CH" smtClean="0"/>
              <a:t>30. Juni 2025</a:t>
            </a:fld>
            <a:endParaRPr lang="de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04820DD-3205-4E29-AE71-A382F3B95B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3151" y="181525"/>
            <a:ext cx="1484308" cy="695266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66AF1407-9677-43B2-AA44-E4B34470B35E}"/>
              </a:ext>
            </a:extLst>
          </p:cNvPr>
          <p:cNvSpPr txBox="1"/>
          <p:nvPr userDrawn="1"/>
        </p:nvSpPr>
        <p:spPr>
          <a:xfrm rot="16200000">
            <a:off x="10704556" y="5198840"/>
            <a:ext cx="321297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600" spc="40" baseline="0" dirty="0">
                <a:solidFill>
                  <a:schemeClr val="bg1">
                    <a:lumMod val="75000"/>
                  </a:schemeClr>
                </a:solidFill>
              </a:rPr>
              <a:t>Erstellt durch Vorlagenbauer.ch</a:t>
            </a:r>
          </a:p>
        </p:txBody>
      </p:sp>
    </p:spTree>
    <p:extLst>
      <p:ext uri="{BB962C8B-B14F-4D97-AF65-F5344CB8AC3E}">
        <p14:creationId xmlns:p14="http://schemas.microsoft.com/office/powerpoint/2010/main" val="2333490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itel Rot">
    <p:bg>
      <p:bgPr>
        <a:solidFill>
          <a:srgbClr val="EA16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39788" y="2132855"/>
            <a:ext cx="8496300" cy="735293"/>
          </a:xfrm>
        </p:spPr>
        <p:txBody>
          <a:bodyPr anchor="b"/>
          <a:lstStyle>
            <a:lvl1pPr algn="l">
              <a:lnSpc>
                <a:spcPct val="105000"/>
              </a:lnSpc>
              <a:defRPr sz="5100"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Kapiteltitel hinzufügen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39788" y="2924945"/>
            <a:ext cx="8496300" cy="1670986"/>
          </a:xfrm>
        </p:spPr>
        <p:txBody>
          <a:bodyPr/>
          <a:lstStyle>
            <a:lvl1pPr marL="0" indent="0" algn="l">
              <a:buNone/>
              <a:defRPr sz="5100">
                <a:solidFill>
                  <a:srgbClr val="F69CA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r>
              <a:rPr lang="de-CH" dirty="0"/>
              <a:t>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70FF11-BE2C-4D33-A71B-8DA63E8A163E}" type="datetime4">
              <a:rPr lang="de-CH" smtClean="0"/>
              <a:t>30. Juni 2025</a:t>
            </a:fld>
            <a:endParaRPr lang="de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04820DD-3205-4E29-AE71-A382F3B95B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3151" y="181525"/>
            <a:ext cx="1484308" cy="695266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3ECD3B7A-3879-440E-876B-C4404EACC6D4}"/>
              </a:ext>
            </a:extLst>
          </p:cNvPr>
          <p:cNvSpPr txBox="1"/>
          <p:nvPr userDrawn="1"/>
        </p:nvSpPr>
        <p:spPr>
          <a:xfrm rot="16200000">
            <a:off x="10704556" y="5198840"/>
            <a:ext cx="321297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600" spc="40" baseline="0" dirty="0">
                <a:solidFill>
                  <a:schemeClr val="bg1">
                    <a:lumMod val="75000"/>
                  </a:schemeClr>
                </a:solidFill>
              </a:rPr>
              <a:t>Erstellt durch Vorlagenbauer.ch</a:t>
            </a:r>
          </a:p>
        </p:txBody>
      </p:sp>
    </p:spTree>
    <p:extLst>
      <p:ext uri="{BB962C8B-B14F-4D97-AF65-F5344CB8AC3E}">
        <p14:creationId xmlns:p14="http://schemas.microsoft.com/office/powerpoint/2010/main" val="2531695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itel Wei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39788" y="2132855"/>
            <a:ext cx="8496300" cy="735293"/>
          </a:xfrm>
        </p:spPr>
        <p:txBody>
          <a:bodyPr anchor="b"/>
          <a:lstStyle>
            <a:lvl1pPr algn="l">
              <a:lnSpc>
                <a:spcPct val="105000"/>
              </a:lnSpc>
              <a:defRPr sz="5100"/>
            </a:lvl1pPr>
          </a:lstStyle>
          <a:p>
            <a:r>
              <a:rPr lang="de-CH" dirty="0"/>
              <a:t>Kapiteltitel hinzufügen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39788" y="2924945"/>
            <a:ext cx="8496300" cy="1670986"/>
          </a:xfrm>
        </p:spPr>
        <p:txBody>
          <a:bodyPr/>
          <a:lstStyle>
            <a:lvl1pPr marL="0" indent="0" algn="l">
              <a:buNone/>
              <a:defRPr sz="5100">
                <a:solidFill>
                  <a:srgbClr val="99999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r>
              <a:rPr lang="de-CH" dirty="0"/>
              <a:t>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544CA-0A33-40A7-B8DB-1E3475BC8352}" type="datetime4">
              <a:rPr lang="de-CH" smtClean="0"/>
              <a:t>30. Juni 2025</a:t>
            </a:fld>
            <a:endParaRPr lang="de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30090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8EF3F-82B3-4CB2-B551-A5FCEA334651}" type="datetime4">
              <a:rPr lang="de-CH" smtClean="0"/>
              <a:t>30. Juni 2025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79570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071564"/>
            <a:ext cx="10983913" cy="541354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838200" y="2420888"/>
            <a:ext cx="10983913" cy="4104456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B08CE-F601-4561-962B-752A580B012A}" type="datetime4">
              <a:rPr lang="de-CH" smtClean="0"/>
              <a:t>30. Juni 2025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FE9C7B8-7467-451B-8352-4E9C0C569F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630018"/>
            <a:ext cx="10983913" cy="556592"/>
          </a:xfrm>
        </p:spPr>
        <p:txBody>
          <a:bodyPr/>
          <a:lstStyle>
            <a:lvl1pPr>
              <a:defRPr sz="3400">
                <a:solidFill>
                  <a:srgbClr val="999999"/>
                </a:solidFill>
              </a:defRPr>
            </a:lvl1pPr>
          </a:lstStyle>
          <a:p>
            <a:pPr lvl="0"/>
            <a:r>
              <a:rPr lang="de-DE" dirty="0"/>
              <a:t>Untertitel hinzufügen</a:t>
            </a:r>
          </a:p>
        </p:txBody>
      </p:sp>
    </p:spTree>
    <p:extLst>
      <p:ext uri="{BB962C8B-B14F-4D97-AF65-F5344CB8AC3E}">
        <p14:creationId xmlns:p14="http://schemas.microsoft.com/office/powerpoint/2010/main" val="1874466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1071564"/>
            <a:ext cx="10983913" cy="61912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52613"/>
            <a:ext cx="10983913" cy="46727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CH" noProof="0" dirty="0"/>
              <a:t>Textmasterformat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336360" y="434133"/>
            <a:ext cx="2088232" cy="10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20" baseline="0">
                <a:solidFill>
                  <a:schemeClr val="tx1"/>
                </a:solidFill>
              </a:defRPr>
            </a:lvl1pPr>
          </a:lstStyle>
          <a:p>
            <a:fld id="{25BFEB73-7DB0-4E1C-AD41-222EA41EE038}" type="datetime4">
              <a:rPr lang="de-CH" smtClean="0"/>
              <a:t>30. Juni 2025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336360" y="297071"/>
            <a:ext cx="2088232" cy="12440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20" baseline="0">
                <a:solidFill>
                  <a:schemeClr val="tx1"/>
                </a:solidFill>
              </a:defRPr>
            </a:lvl1pPr>
          </a:lstStyle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496600" y="297072"/>
            <a:ext cx="321625" cy="10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20" baseline="0">
                <a:solidFill>
                  <a:schemeClr val="tx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BFEC6ACA-7650-4DEA-B34E-89DC63F8CE64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51" y="181525"/>
            <a:ext cx="1484308" cy="69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6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58" r:id="rId3"/>
    <p:sldLayoutId id="2147483669" r:id="rId4"/>
    <p:sldLayoutId id="2147483671" r:id="rId5"/>
    <p:sldLayoutId id="2147483672" r:id="rId6"/>
    <p:sldLayoutId id="2147483668" r:id="rId7"/>
    <p:sldLayoutId id="2147483659" r:id="rId8"/>
    <p:sldLayoutId id="2147483673" r:id="rId9"/>
    <p:sldLayoutId id="2147483661" r:id="rId10"/>
    <p:sldLayoutId id="2147483674" r:id="rId11"/>
    <p:sldLayoutId id="2147483675" r:id="rId12"/>
    <p:sldLayoutId id="2147483665" r:id="rId13"/>
    <p:sldLayoutId id="2147483663" r:id="rId14"/>
    <p:sldLayoutId id="2147483664" r:id="rId15"/>
    <p:sldLayoutId id="2147483676" r:id="rId16"/>
    <p:sldLayoutId id="2147483677" r:id="rId17"/>
  </p:sldLayoutIdLst>
  <p:hf hdr="0"/>
  <p:txStyles>
    <p:titleStyle>
      <a:lvl1pPr algn="l" defTabSz="447675" rtl="0" eaLnBrk="1" latinLnBrk="0" hangingPunct="1">
        <a:lnSpc>
          <a:spcPct val="10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49263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None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357188" indent="-357188" algn="l" defTabSz="449263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‒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715963" indent="-358775" algn="l" defTabSz="449263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‒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079500" indent="-363538" algn="l" defTabSz="449263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‒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1436688" indent="-357188" algn="l" defTabSz="449263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‒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9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881" userDrawn="1">
          <p15:clr>
            <a:srgbClr val="F26B43"/>
          </p15:clr>
        </p15:guide>
        <p15:guide id="4" pos="7447" userDrawn="1">
          <p15:clr>
            <a:srgbClr val="F26B43"/>
          </p15:clr>
        </p15:guide>
        <p15:guide id="5" orient="horz" pos="675" userDrawn="1">
          <p15:clr>
            <a:srgbClr val="F26B43"/>
          </p15:clr>
        </p15:guide>
        <p15:guide id="6" orient="horz" pos="116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ultur.bkd.be.ch/de/start/themen/kulturfoerderung/kulturvermittlung/kultur-und-schule/foerdermoeglichkeiten-und-angebote-fuer-schulen/kulturgutscheine.html" TargetMode="External"/><Relationship Id="rId2" Type="http://schemas.openxmlformats.org/officeDocument/2006/relationships/hyperlink" Target="https://kulturgesuche.be.ch/course/courseoverview.aspx#/public/course/list?languageId=1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ultur.bkd.be.ch/de/start/themen/kulturfoerderung/kulturvermittlung/kultur-und-schule/foerdermoeglichkeiten-und-angebote-fuer-schulen/kids.html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kultur.bkd.be.ch/de/start/themen/kulturfoerderung/kulturvermittlung/kultur-und-schule/foerdermoeglichkeiten-und-angebote-fuer-schulen/ausgewaehlte-kulturangebote-und-projekte-fuer-schulen/kulturprojekte-tete-a-tete-fuer-schulen.html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ultur.bkd.be.ch/de/start/themen/kulturfoerderung/kulturvermittlung/kultur-und-schule/foerdermoeglichkeiten-und-angebote-fuer-schulen/ausgewaehlte-kulturangebote-und-projekte-fuer-schulen/kulturangebote-pret-a-participer-fuer-schulen.html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kultur.bkd.be.ch/de/start/themen/kulturfoerderung/kulturvermittlung/kultur-und-schule/foerdermoeglichkeiten-und-angebote-fuer-schulen/ausgewaehlte-kulturangebote-und-projekte-fuer-schulen.html" TargetMode="External"/><Relationship Id="rId4" Type="http://schemas.openxmlformats.org/officeDocument/2006/relationships/hyperlink" Target="https://www.bee-flat.ch/vermittlung/musik/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kultur.bkd.be.ch/fr/start/themen/kulturfoerderung/kulturvermittlung/kultur-und-schule/foerdermoeglichkeiten-und-angebote-fuer-schulen/kulturgutscheine.html" TargetMode="External"/><Relationship Id="rId13" Type="http://schemas.openxmlformats.org/officeDocument/2006/relationships/image" Target="../media/image15.png"/><Relationship Id="rId3" Type="http://schemas.openxmlformats.org/officeDocument/2006/relationships/hyperlink" Target="https://www.kultur.bkd.be.ch/de/start/themen/kulturfoerderung/kulturvermittlung/kultur-und-schule/foerdermoeglichkeiten-und-angebote-fuer-schulen/ausgewaehlte-kulturangebote-und-projekte-fuer-schulen.html" TargetMode="External"/><Relationship Id="rId7" Type="http://schemas.openxmlformats.org/officeDocument/2006/relationships/hyperlink" Target="https://www.kultur.bkd.be.ch/fr/start/themen/kulturfoerderung/kulturvermittlung/kultur-und-schule/foerdermoeglichkeiten-und-angebote-fuer-schulen/ausgewaehlte-kulturangebote-und-projekte-fuer-schulen.html" TargetMode="External"/><Relationship Id="rId12" Type="http://schemas.openxmlformats.org/officeDocument/2006/relationships/hyperlink" Target="https://www.kultur.bkd.be.ch/de/start/themen/kulturfoerderung/kulturvermittlung/kultur-und-schule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kulturagent-innen.ch/de/info" TargetMode="External"/><Relationship Id="rId11" Type="http://schemas.openxmlformats.org/officeDocument/2006/relationships/hyperlink" Target="https://www.kultur.bkd.be.ch/fr/start/themen/kulturfoerderung/kulturvermittlung/kultur-und-schule.html" TargetMode="External"/><Relationship Id="rId5" Type="http://schemas.openxmlformats.org/officeDocument/2006/relationships/hyperlink" Target="https://www.kultur.bkd.be.ch/de/start/themen/kulturfoerderung/kulturvermittlung/kultur-und-schule/foerdermoeglichkeiten-und-angebote-fuer-schulen/kids.html" TargetMode="External"/><Relationship Id="rId10" Type="http://schemas.openxmlformats.org/officeDocument/2006/relationships/hyperlink" Target="https://www.kulturagent-innen.ch/fr/info" TargetMode="External"/><Relationship Id="rId4" Type="http://schemas.openxmlformats.org/officeDocument/2006/relationships/hyperlink" Target="https://www.kultur.bkd.be.ch/de/start/themen/kulturfoerderung/kulturvermittlung/kultur-und-schule/foerdermoeglichkeiten-und-angebote-fuer-schulen/kulturgutscheine.html" TargetMode="External"/><Relationship Id="rId9" Type="http://schemas.openxmlformats.org/officeDocument/2006/relationships/hyperlink" Target="https://www.kultur.bkd.be.ch/fr/start/themen/kulturfoerderung/kulturvermittlung/kultur-und-schule/foerdermoeglichkeiten-und-angebote-fuer-schulen/kids.html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kultur.bkd.be.ch/de/start/themen/kulturfoerderung/kulturvermittlung/netzwerk-initiativen-plattformen/kulturagent-innen-fuer-kreative-schulen.html" TargetMode="External"/><Relationship Id="rId3" Type="http://schemas.openxmlformats.org/officeDocument/2006/relationships/image" Target="../media/image15.png"/><Relationship Id="rId7" Type="http://schemas.openxmlformats.org/officeDocument/2006/relationships/hyperlink" Target="https://www.kultur.bkd.be.ch/de/start/themen/kulturfoerderung/kulturvermittlung/kultur-und-schule/foerdermoeglichkeiten-und-angebote-fuer-schulen/ausgewaehlte-kulturangebote-und-projekte-fuer-schulen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kultur.bkd.be.ch/de/start/themen/kulturfoerderung/kulturvermittlung/kultur-und-schule/foerdermoeglichkeiten-und-angebote-fuer-schulen/kids.html" TargetMode="External"/><Relationship Id="rId5" Type="http://schemas.openxmlformats.org/officeDocument/2006/relationships/hyperlink" Target="https://kulturgesuche.be.ch/course/courseoverview.aspx#/public/course/list?languageId=1" TargetMode="External"/><Relationship Id="rId4" Type="http://schemas.openxmlformats.org/officeDocument/2006/relationships/hyperlink" Target="https://www.kultur.bkd.be.ch/de/start/themen/kulturfoerderung/kulturvermittlung/kultur-und-schule/foerdermoeglichkeiten-und-angebote-fuer-schulen/kulturgutscheine.htm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kulturgesuche.be.ch/LoginPageKTBE.aspx?ReturnUrl=%2fLoginPage.asp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kulturgesuche.be.ch/LoginPageKTBE.aspx?ReturnUrl=/LoginPage.aspx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kultur.bkd.be.ch/content/dam/kultur_bkd/dokumente-bilder/de/themen/kulturfoerderung/kulturvermittlung/Kulturf%C3%B6rderungKantonBernKulturvermittlungDefinitionKulturorte.pdf" TargetMode="External"/><Relationship Id="rId13" Type="http://schemas.openxmlformats.org/officeDocument/2006/relationships/hyperlink" Target="https://www.kultur.bkd.be.ch/de/start/themen/kulturfoerderung/kulturvermittlung/kultur-und-schule/foerdermoeglichkeiten-und-angebote-fuer-schulen/ausgewaehlte-kulturangebote-und-projekte-fuer-schulen.html" TargetMode="External"/><Relationship Id="rId18" Type="http://schemas.openxmlformats.org/officeDocument/2006/relationships/hyperlink" Target="https://www.kultur.bkd.be.ch/fr/start/themen/kulturfoerderung/kulturvermittlung/kultur-und-schule/foerdermoeglichkeiten-und-angebote-fuer-schulen/kulturgutscheine.html" TargetMode="External"/><Relationship Id="rId26" Type="http://schemas.openxmlformats.org/officeDocument/2006/relationships/hyperlink" Target="https://www.kultur.bkd.be.ch/content/dam/kultur_bkd/dokumente-bilder/fr/themen/kulturfoerderung/m%C3%A9diation-culturelle/Lexp%C3%A9rienceculturelle.pdf" TargetMode="External"/><Relationship Id="rId3" Type="http://schemas.openxmlformats.org/officeDocument/2006/relationships/hyperlink" Target="https://www.kultur.bkd.be.ch/de/start/themen/kulturfoerderung/kulturvermittlung/kultur-und-schule.html" TargetMode="External"/><Relationship Id="rId21" Type="http://schemas.openxmlformats.org/officeDocument/2006/relationships/hyperlink" Target="https://www.kultur.bkd.be.ch/fr/start/themen/kulturfoerderung/kulturvermittlung/kultur-und-schule/foerdermoeglichkeiten-und-angebote-fuer-schulen/kulturgutscheine/anleitung-wie-beantrage-ich-einen-kulturgutschein.html" TargetMode="External"/><Relationship Id="rId7" Type="http://schemas.openxmlformats.org/officeDocument/2006/relationships/hyperlink" Target="https://kulturgesuche.be.ch/course/courseoverview.aspx#/public/course/list?languageId=1" TargetMode="External"/><Relationship Id="rId12" Type="http://schemas.openxmlformats.org/officeDocument/2006/relationships/hyperlink" Target="https://www.kultur.bkd.be.ch/de/start/themen/kulturfoerderung/kulturvermittlung/kultur-und-schule/foerdermoeglichkeiten-und-angebote-fuer-schulen/ausgewaehlte-kulturangebote-und-projekte-fuer-schulen/kulturprojekte-tete-a-tete-fuer-schulen.html" TargetMode="External"/><Relationship Id="rId17" Type="http://schemas.openxmlformats.org/officeDocument/2006/relationships/hyperlink" Target="https://www.kultur.bkd.be.ch/fr/start/themen/kulturfoerderung/kulturvermittlung/kultur-und-schule/foerdermoeglichkeiten-und-angebote-fuer-schulen.html" TargetMode="External"/><Relationship Id="rId25" Type="http://schemas.openxmlformats.org/officeDocument/2006/relationships/hyperlink" Target="https://www.kultur.bkd.be.ch/fr/start/themen/kulturfoerderung/kulturvermittlung/kultur-und-schule/foerdermoeglichkeiten-und-angebote-fuer-schulen/ausgewaehlte-kulturangebote-und-projekte-fuer-schulen.html" TargetMode="External"/><Relationship Id="rId2" Type="http://schemas.openxmlformats.org/officeDocument/2006/relationships/notesSlide" Target="../notesSlides/notesSlide5.xml"/><Relationship Id="rId16" Type="http://schemas.openxmlformats.org/officeDocument/2006/relationships/hyperlink" Target="https://www.kultur.bkd.be.ch/fr/start/themen/kulturfoerderung/kulturvermittlung/kultur-und-schule/kulturverantwortliche-in-schulen-kvis.html" TargetMode="External"/><Relationship Id="rId20" Type="http://schemas.openxmlformats.org/officeDocument/2006/relationships/hyperlink" Target="https://www.kultur.bkd.be.ch/content/dam/kultur_bkd/dokumente-bilder/fr/themen/kulturfoerderung/m%C3%A9diation-culturelle/Kulturf%C3%B6rderungKantonBernKulturvermittlungDefinitionLieuxCulturels.pdf" TargetMode="Externa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www.kultur.bkd.be.ch/de/start/themen/kulturfoerderung/kulturvermittlung/kultur-und-schule/foerdermoeglichkeiten-und-angebote-fuer-schulen/kulturgutscheine.html" TargetMode="External"/><Relationship Id="rId11" Type="http://schemas.openxmlformats.org/officeDocument/2006/relationships/hyperlink" Target="https://www.kultur.bkd.be.ch/de/start/themen/kulturfoerderung/kulturvermittlung/kultur-und-schule/foerdermoeglichkeiten-und-angebote-fuer-schulen/ausgewaehlte-kulturangebote-und-projekte-fuer-schulen/kulturangebote-pret-a-participer-fuer-schulen.html" TargetMode="External"/><Relationship Id="rId24" Type="http://schemas.openxmlformats.org/officeDocument/2006/relationships/hyperlink" Target="https://www.kultur.bkd.be.ch/fr/start/themen/kulturfoerderung/kulturvermittlung/kultur-und-schule/foerdermoeglichkeiten-und-angebote-fuer-schulen/ausgewaehlte-kulturangebote-und-projekte-fuer-schulen/kulturprojekte-tete-a-tete-fuer-schulen.html" TargetMode="External"/><Relationship Id="rId5" Type="http://schemas.openxmlformats.org/officeDocument/2006/relationships/hyperlink" Target="https://www.kultur.bkd.be.ch/de/start/themen/kulturfoerderung/kulturvermittlung/kultur-und-schule/foerdermoeglichkeiten-und-angebote-fuer-schulen.html" TargetMode="External"/><Relationship Id="rId15" Type="http://schemas.openxmlformats.org/officeDocument/2006/relationships/hyperlink" Target="https://www.kultur.bkd.be.ch/fr/start/themen/kulturfoerderung/kulturvermittlung/kultur-und-schule.html" TargetMode="External"/><Relationship Id="rId23" Type="http://schemas.openxmlformats.org/officeDocument/2006/relationships/hyperlink" Target="https://www.kultur.bkd.be.ch/fr/start/themen/kulturfoerderung/kulturvermittlung/kultur-und-schule/foerdermoeglichkeiten-und-angebote-fuer-schulen/ausgewaehlte-kulturangebote-und-projekte-fuer-schulen/kulturangebote-pret-a-participer-fuer-schulen.html" TargetMode="External"/><Relationship Id="rId10" Type="http://schemas.openxmlformats.org/officeDocument/2006/relationships/hyperlink" Target="https://www.kultur.bkd.be.ch/de/start/themen/kulturfoerderung/kulturvermittlung/kultur-und-schule/foerdermoeglichkeiten-und-angebote-fuer-schulen/kids.html" TargetMode="External"/><Relationship Id="rId19" Type="http://schemas.openxmlformats.org/officeDocument/2006/relationships/hyperlink" Target="https://kulturgesuche.be.ch/course/courseoverview.aspx#/public/course/list?languageId=2" TargetMode="External"/><Relationship Id="rId4" Type="http://schemas.openxmlformats.org/officeDocument/2006/relationships/hyperlink" Target="https://www.kultur.bkd.be.ch/de/start/themen/kulturfoerderung/kulturvermittlung/kultur-und-schule/kulturverantwortliche-in-schulen-kvis.html" TargetMode="External"/><Relationship Id="rId9" Type="http://schemas.openxmlformats.org/officeDocument/2006/relationships/hyperlink" Target="https://www.kultur.bkd.be.ch/de/start/themen/kulturfoerderung/kulturvermittlung/kultur-und-schule/foerdermoeglichkeiten-und-angebote-fuer-schulen/kulturgutscheine/anleitung-wie-beantrage-ich-einen-kulturgutschein.html" TargetMode="External"/><Relationship Id="rId14" Type="http://schemas.openxmlformats.org/officeDocument/2006/relationships/hyperlink" Target="https://www.kultur.bkd.be.ch/content/dam/kultur_bkd/dokumente-bilder/de/themen/kulturfoerderung/kulturvermittlung/Kulturerleben.pdf" TargetMode="External"/><Relationship Id="rId22" Type="http://schemas.openxmlformats.org/officeDocument/2006/relationships/hyperlink" Target="https://www.kultur.bkd.be.ch/fr/start/themen/kulturfoerderung/kulturvermittlung/kultur-und-schule/foerdermoeglichkeiten-und-angebote-fuer-schulen/kids.html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ultur.bkd.be.ch/de/start/themen/kulturfoerderung/kulturvermittlung/kultur-und-schule/foerdermoeglichkeiten-und-angebote-fuer-schulen/ausgewaehlte-kulturangebote-und-projekte-fuer-schulen.html" TargetMode="External"/><Relationship Id="rId7" Type="http://schemas.openxmlformats.org/officeDocument/2006/relationships/image" Target="../media/image16.png"/><Relationship Id="rId2" Type="http://schemas.openxmlformats.org/officeDocument/2006/relationships/hyperlink" Target="https://kulturgesuche.be.ch/course/courseoverview.aspx#/public/course/list?languageId=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kultur.bkd.be.ch/de/start/aktuell/newsletter-amt-fuer-kultur.html" TargetMode="External"/><Relationship Id="rId5" Type="http://schemas.openxmlformats.org/officeDocument/2006/relationships/hyperlink" Target="https://www.education.bkd.be.ch/de/start/abonnement.html" TargetMode="External"/><Relationship Id="rId4" Type="http://schemas.openxmlformats.org/officeDocument/2006/relationships/hyperlink" Target="https://www.bkd.be.ch/de/start/news/bkd-newsletter/newsletter-education.htm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tel:+41316338311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be.ch/kulturvermittlung" TargetMode="External"/><Relationship Id="rId4" Type="http://schemas.openxmlformats.org/officeDocument/2006/relationships/hyperlink" Target="mailto:kulturvermittlung@be.ch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kultur.bkd.be.ch/de/start/themen/kulturfoerderung/kulturvermittlung/kultur-und-schule/kulturverantwortliche-in-schulen-kvis.html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kultur.bkd.be.ch/de/start/themen/kulturfoerderung/kulturvermittlung/kultur-und-schule/foerdermoeglichkeiten-und-angebote-fuer-schulen/kids.html" TargetMode="External"/><Relationship Id="rId5" Type="http://schemas.openxmlformats.org/officeDocument/2006/relationships/hyperlink" Target="https://www.kultur.bkd.be.ch/de/start/themen/kulturfoerderung/kulturvermittlung/kultur-und-schule/foerdermoeglichkeiten-und-angebote-fuer-schulen/kulturgutscheine.html" TargetMode="External"/><Relationship Id="rId4" Type="http://schemas.openxmlformats.org/officeDocument/2006/relationships/hyperlink" Target="https://kulturgesuche.be.ch/course/courseoverview.aspx#/public/course/list?languageId=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/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</a:t>
            </a:fld>
            <a:endParaRPr lang="de-CH" dirty="0"/>
          </a:p>
        </p:txBody>
      </p:sp>
      <p:sp>
        <p:nvSpPr>
          <p:cNvPr id="12" name="Rechteck 11"/>
          <p:cNvSpPr/>
          <p:nvPr/>
        </p:nvSpPr>
        <p:spPr>
          <a:xfrm>
            <a:off x="1991544" y="1988840"/>
            <a:ext cx="6984776" cy="419807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CH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Information für Kulturverantwortliche: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CH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Die Präsentationsfolien «Kultur und Schule» lassen wir Ihnen hiermit zukommen. Die Präsentation fasst Ziele der kulturellen Bildung sowie die Angebote und Unterstützungsmöglichkeiten der schulischen Kulturvermittlung im Kanton Bern zusammen.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de-CH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CH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Gerne </a:t>
            </a:r>
            <a:r>
              <a:rPr lang="de-CH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können Sie Folien für Ihren Verwendungszweck, z.B. für Ihren Input an einer Lehrerkonferenz, etc. abändern. In diesem Fall bitten wir Sie jedoch, das Kantons-Logo zu entfernen.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CH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Für Fragen stehen wir Ihnen jederzeit gerne zur Verfügung!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de-CH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CH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Team Fachbereich Kulturvermittlung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de-CH" sz="16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246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8BA736-3302-4A40-B299-6E6E656BE1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0060" y="1124744"/>
            <a:ext cx="10656540" cy="735293"/>
          </a:xfrm>
        </p:spPr>
        <p:txBody>
          <a:bodyPr/>
          <a:lstStyle/>
          <a:p>
            <a:r>
              <a:rPr lang="de-CH" sz="3400" b="1" dirty="0"/>
              <a:t>Finanzielle Beiträge beantragen</a:t>
            </a:r>
            <a:br>
              <a:rPr lang="de-CH" sz="3400" b="1" dirty="0"/>
            </a:br>
            <a:r>
              <a:rPr lang="de-CH" sz="2400" b="1" i="1" dirty="0"/>
              <a:t>Kulturgutscheine für Projekte/Reisen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EF8997-7C65-41AF-9641-8CEE0C23B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262" y="209495"/>
            <a:ext cx="321625" cy="108000"/>
          </a:xfrm>
        </p:spPr>
        <p:txBody>
          <a:bodyPr/>
          <a:lstStyle/>
          <a:p>
            <a:fld id="{442AD375-037F-43D0-B059-5172DA06796A}" type="slidenum">
              <a:rPr lang="de-CH" smtClean="0"/>
              <a:pPr/>
              <a:t>10</a:t>
            </a:fld>
            <a:endParaRPr lang="de-CH" dirty="0"/>
          </a:p>
        </p:txBody>
      </p:sp>
      <p:sp>
        <p:nvSpPr>
          <p:cNvPr id="9" name="Rechteck 8"/>
          <p:cNvSpPr/>
          <p:nvPr/>
        </p:nvSpPr>
        <p:spPr>
          <a:xfrm>
            <a:off x="840060" y="3760552"/>
            <a:ext cx="85303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CH" dirty="0">
              <a:solidFill>
                <a:srgbClr val="000000"/>
              </a:solidFill>
              <a:latin typeface="Roboto"/>
            </a:endParaRPr>
          </a:p>
          <a:p>
            <a:endParaRPr lang="de-CH" dirty="0">
              <a:solidFill>
                <a:srgbClr val="000000"/>
              </a:solidFill>
              <a:latin typeface="Roboto"/>
            </a:endParaRPr>
          </a:p>
          <a:p>
            <a:endParaRPr lang="de-CH" dirty="0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3843849" y="2164407"/>
            <a:ext cx="7882464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de-CH" altLang="de-DE" b="1" dirty="0"/>
              <a:t>Beiträge bis zu CHF 800 pro Klasse/Gruppe </a:t>
            </a:r>
            <a:r>
              <a:rPr lang="de-CH" altLang="de-DE" dirty="0"/>
              <a:t>für kurze bis mittelfristige </a:t>
            </a:r>
            <a:r>
              <a:rPr lang="de-CH" altLang="de-DE" b="1" dirty="0"/>
              <a:t>Projekte sowie Reisen </a:t>
            </a:r>
            <a:r>
              <a:rPr lang="de-CH" altLang="de-DE" dirty="0"/>
              <a:t>an Kulturorte. </a:t>
            </a:r>
          </a:p>
          <a:p>
            <a:pPr>
              <a:spcAft>
                <a:spcPts val="600"/>
              </a:spcAft>
            </a:pPr>
            <a:r>
              <a:rPr lang="de-CH" altLang="de-DE" dirty="0"/>
              <a:t>Anträge können für mehrere Klassen/Gruppen gestellt werden – sinnvoll bei Projektgutscheinen: für Projekte bis circa 10 Lektionen.</a:t>
            </a:r>
            <a:endParaRPr lang="de-CH" altLang="de-DE" sz="1000" b="1" dirty="0"/>
          </a:p>
          <a:p>
            <a:pPr>
              <a:spcAft>
                <a:spcPts val="600"/>
              </a:spcAft>
            </a:pPr>
            <a:endParaRPr lang="de-CH" altLang="de-DE" dirty="0"/>
          </a:p>
          <a:p>
            <a:pPr>
              <a:spcAft>
                <a:spcPts val="600"/>
              </a:spcAft>
            </a:pPr>
            <a:r>
              <a:rPr lang="de-CH" altLang="de-DE" dirty="0"/>
              <a:t>Projekt- und Reisegutscheine beantragen:</a:t>
            </a:r>
          </a:p>
          <a:p>
            <a:pPr marL="0" lvl="1">
              <a:defRPr/>
            </a:pPr>
            <a:r>
              <a:rPr lang="de-CH" dirty="0">
                <a:hlinkClick r:id="rId2"/>
              </a:rPr>
              <a:t>von der Angebotspalette</a:t>
            </a:r>
            <a:r>
              <a:rPr lang="de-CH" dirty="0"/>
              <a:t> buchen </a:t>
            </a:r>
            <a:r>
              <a:rPr lang="de-CH" b="1" dirty="0"/>
              <a:t>oder </a:t>
            </a:r>
            <a:r>
              <a:rPr lang="de-CH" dirty="0">
                <a:hlinkClick r:id="rId3"/>
              </a:rPr>
              <a:t>eigenen Projektvorschlag einreichen</a:t>
            </a:r>
            <a:endParaRPr lang="de-CH" dirty="0"/>
          </a:p>
          <a:p>
            <a:pPr>
              <a:spcAft>
                <a:spcPts val="600"/>
              </a:spcAft>
            </a:pPr>
            <a:endParaRPr lang="de-CH" altLang="de-DE" sz="1000" dirty="0"/>
          </a:p>
          <a:p>
            <a:pPr>
              <a:spcAft>
                <a:spcPts val="600"/>
              </a:spcAft>
            </a:pPr>
            <a:r>
              <a:rPr lang="de-CH" altLang="de-DE" dirty="0"/>
              <a:t>Dadurch können Projekt- und Reisevorschläge von der Angebotspalette genutzt, aber auch eigene Projekt- und Reisevorschläge eingereicht werden. </a:t>
            </a:r>
          </a:p>
          <a:p>
            <a:pPr>
              <a:spcAft>
                <a:spcPts val="600"/>
              </a:spcAft>
            </a:pPr>
            <a:endParaRPr lang="de-CH" altLang="de-DE" sz="1000" b="1" dirty="0"/>
          </a:p>
          <a:p>
            <a:pPr>
              <a:spcAft>
                <a:spcPts val="600"/>
              </a:spcAft>
            </a:pPr>
            <a:r>
              <a:rPr lang="de-CH" altLang="de-DE" b="1" dirty="0"/>
              <a:t>Weitere Informationen:</a:t>
            </a:r>
          </a:p>
          <a:p>
            <a:pPr>
              <a:spcAft>
                <a:spcPts val="600"/>
              </a:spcAft>
            </a:pPr>
            <a:r>
              <a:rPr lang="de-CH" dirty="0">
                <a:hlinkClick r:id="rId3"/>
              </a:rPr>
              <a:t>Kulturgutscheine – Projektgutscheine und Reisegutscheine</a:t>
            </a:r>
            <a:endParaRPr lang="de-CH" dirty="0"/>
          </a:p>
          <a:p>
            <a:pPr>
              <a:spcAft>
                <a:spcPts val="600"/>
              </a:spcAft>
            </a:pPr>
            <a:endParaRPr lang="de-CH" altLang="de-DE" b="1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696" y="2100077"/>
            <a:ext cx="4536504" cy="4536504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 rot="16200000">
            <a:off x="1560650" y="4183151"/>
            <a:ext cx="4176464" cy="363906"/>
          </a:xfrm>
          <a:prstGeom prst="rect">
            <a:avLst/>
          </a:prstGeom>
          <a:solidFill>
            <a:srgbClr val="3C50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kurz - mittelfristig</a:t>
            </a:r>
          </a:p>
        </p:txBody>
      </p:sp>
    </p:spTree>
    <p:extLst>
      <p:ext uri="{BB962C8B-B14F-4D97-AF65-F5344CB8AC3E}">
        <p14:creationId xmlns:p14="http://schemas.microsoft.com/office/powerpoint/2010/main" val="3681222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2"/>
          <a:srcRect l="17429" r="11111"/>
          <a:stretch/>
        </p:blipFill>
        <p:spPr>
          <a:xfrm>
            <a:off x="522512" y="2728224"/>
            <a:ext cx="2771541" cy="292483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18BA736-3302-4A40-B299-6E6E656BE1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0060" y="1124744"/>
            <a:ext cx="10656540" cy="735293"/>
          </a:xfrm>
        </p:spPr>
        <p:txBody>
          <a:bodyPr/>
          <a:lstStyle/>
          <a:p>
            <a:r>
              <a:rPr lang="de-CH" sz="3400" b="1" dirty="0"/>
              <a:t>Finanzielle Beiträge beantragen</a:t>
            </a:r>
            <a:br>
              <a:rPr lang="de-CH" sz="3400" b="1" dirty="0"/>
            </a:br>
            <a:r>
              <a:rPr lang="de-CH" sz="2400" b="1" i="1" dirty="0" err="1"/>
              <a:t>KidS</a:t>
            </a:r>
            <a:endParaRPr lang="de-CH" sz="2400" b="1" i="1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EF8997-7C65-41AF-9641-8CEE0C23B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11</a:t>
            </a:fld>
            <a:endParaRPr lang="de-CH" dirty="0"/>
          </a:p>
        </p:txBody>
      </p:sp>
      <p:sp>
        <p:nvSpPr>
          <p:cNvPr id="9" name="Rechteck 8"/>
          <p:cNvSpPr/>
          <p:nvPr/>
        </p:nvSpPr>
        <p:spPr>
          <a:xfrm>
            <a:off x="840060" y="3760552"/>
            <a:ext cx="85303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CH" dirty="0">
              <a:solidFill>
                <a:srgbClr val="000000"/>
              </a:solidFill>
              <a:latin typeface="Roboto"/>
            </a:endParaRPr>
          </a:p>
          <a:p>
            <a:endParaRPr lang="de-CH" dirty="0">
              <a:solidFill>
                <a:srgbClr val="000000"/>
              </a:solidFill>
              <a:latin typeface="Roboto"/>
            </a:endParaRPr>
          </a:p>
          <a:p>
            <a:endParaRPr lang="de-CH" dirty="0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3820319" y="2451703"/>
            <a:ext cx="799790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de-CH" altLang="de-DE" b="1" dirty="0"/>
              <a:t>Beiträge bis zu CHF 3’000 (finanzielle Beteiligung der Gemeinde/Schule vorausgesetzt) </a:t>
            </a:r>
            <a:r>
              <a:rPr lang="de-CH" altLang="de-DE" dirty="0"/>
              <a:t>– für mittelfristige, vertiefende, partizipative Projekte. </a:t>
            </a:r>
          </a:p>
          <a:p>
            <a:pPr>
              <a:spcAft>
                <a:spcPts val="600"/>
              </a:spcAft>
            </a:pPr>
            <a:r>
              <a:rPr lang="de-CH" altLang="de-DE" dirty="0"/>
              <a:t>Anträge können für Projekte für ein bis zwei Klassen/Gruppen gestellt werden – sinnvoll für Projekte ab circa 15 Lektionen.</a:t>
            </a:r>
            <a:endParaRPr lang="de-CH" altLang="de-DE" sz="1000" dirty="0"/>
          </a:p>
          <a:p>
            <a:pPr>
              <a:spcAft>
                <a:spcPts val="600"/>
              </a:spcAft>
            </a:pPr>
            <a:r>
              <a:rPr lang="de-CH" altLang="de-DE" dirty="0"/>
              <a:t>Es werden eigene Projektideen realisiert.</a:t>
            </a:r>
          </a:p>
          <a:p>
            <a:pPr>
              <a:spcAft>
                <a:spcPts val="600"/>
              </a:spcAft>
            </a:pPr>
            <a:r>
              <a:rPr lang="de-CH" altLang="de-DE" dirty="0"/>
              <a:t>Lehrpersonen können sich für die Planung vom Fachbereich Kulturvermittlung beraten lassen oder Inspiration auf der Angebotspalette suchen.</a:t>
            </a:r>
          </a:p>
          <a:p>
            <a:pPr>
              <a:spcAft>
                <a:spcPts val="600"/>
              </a:spcAft>
            </a:pPr>
            <a:endParaRPr lang="de-CH" altLang="de-DE" sz="1000" dirty="0"/>
          </a:p>
          <a:p>
            <a:pPr>
              <a:spcAft>
                <a:spcPts val="600"/>
              </a:spcAft>
            </a:pPr>
            <a:r>
              <a:rPr lang="de-CH" altLang="de-DE" b="1" dirty="0"/>
              <a:t>Weitere Informationen:</a:t>
            </a:r>
          </a:p>
          <a:p>
            <a:pPr>
              <a:spcAft>
                <a:spcPts val="600"/>
              </a:spcAft>
            </a:pPr>
            <a:r>
              <a:rPr lang="de-CH" dirty="0" err="1">
                <a:hlinkClick r:id="rId3"/>
              </a:rPr>
              <a:t>KidS</a:t>
            </a:r>
            <a:r>
              <a:rPr lang="de-CH" dirty="0">
                <a:hlinkClick r:id="rId3"/>
              </a:rPr>
              <a:t> – Kulturprojekte in der Schule</a:t>
            </a:r>
            <a:endParaRPr lang="de-CH" dirty="0"/>
          </a:p>
        </p:txBody>
      </p:sp>
      <p:sp>
        <p:nvSpPr>
          <p:cNvPr id="14" name="Rechteck 13"/>
          <p:cNvSpPr/>
          <p:nvPr/>
        </p:nvSpPr>
        <p:spPr>
          <a:xfrm rot="16200000">
            <a:off x="1965773" y="4022725"/>
            <a:ext cx="3345186" cy="363906"/>
          </a:xfrm>
          <a:prstGeom prst="rect">
            <a:avLst/>
          </a:prstGeom>
          <a:solidFill>
            <a:srgbClr val="3C50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mittelfristig</a:t>
            </a:r>
          </a:p>
        </p:txBody>
      </p:sp>
    </p:spTree>
    <p:extLst>
      <p:ext uri="{BB962C8B-B14F-4D97-AF65-F5344CB8AC3E}">
        <p14:creationId xmlns:p14="http://schemas.microsoft.com/office/powerpoint/2010/main" val="2138480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8BA736-3302-4A40-B299-6E6E656BE1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0060" y="1119074"/>
            <a:ext cx="10656540" cy="735293"/>
          </a:xfrm>
        </p:spPr>
        <p:txBody>
          <a:bodyPr/>
          <a:lstStyle/>
          <a:p>
            <a:r>
              <a:rPr lang="de-CH" sz="3400" b="1" dirty="0"/>
              <a:t>Ausgewählte Kulturangebote und -projekte nutzen</a:t>
            </a:r>
            <a:br>
              <a:rPr lang="de-CH" sz="2400" b="1" i="1" dirty="0"/>
            </a:br>
            <a:r>
              <a:rPr lang="de-CH" sz="2400" b="1" i="1" dirty="0"/>
              <a:t>Wettbewerb tête-à-tête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EF8997-7C65-41AF-9641-8CEE0C23B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12</a:t>
            </a:fld>
            <a:endParaRPr lang="de-CH" dirty="0"/>
          </a:p>
        </p:txBody>
      </p:sp>
      <p:sp>
        <p:nvSpPr>
          <p:cNvPr id="9" name="Rechteck 8"/>
          <p:cNvSpPr/>
          <p:nvPr/>
        </p:nvSpPr>
        <p:spPr>
          <a:xfrm>
            <a:off x="840060" y="3760552"/>
            <a:ext cx="85303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CH" dirty="0">
              <a:solidFill>
                <a:srgbClr val="000000"/>
              </a:solidFill>
              <a:latin typeface="Roboto"/>
            </a:endParaRPr>
          </a:p>
          <a:p>
            <a:endParaRPr lang="de-CH" dirty="0">
              <a:solidFill>
                <a:srgbClr val="000000"/>
              </a:solidFill>
              <a:latin typeface="Roboto"/>
            </a:endParaRPr>
          </a:p>
          <a:p>
            <a:endParaRPr lang="de-CH" dirty="0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4295799" y="2096529"/>
            <a:ext cx="7522425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de-CH" altLang="de-DE" b="1" dirty="0"/>
              <a:t>Beiträge bis zu CHF 30’000 für mehrmonatige, innovative und partizipative Projekte. </a:t>
            </a:r>
          </a:p>
          <a:p>
            <a:pPr>
              <a:spcAft>
                <a:spcPts val="600"/>
              </a:spcAft>
            </a:pPr>
            <a:r>
              <a:rPr lang="de-CH" altLang="de-DE" dirty="0"/>
              <a:t>Die Beiträge werden an die Kulturschaffenden ausgezahlt. </a:t>
            </a:r>
            <a:r>
              <a:rPr lang="de-CH" dirty="0"/>
              <a:t>Die Schulen beteiligen sich mit einem kleinen Beitrag an den Kosten. Eingabe von oder Beteiligung an Projekten nur via Ausschreibung möglich.</a:t>
            </a:r>
          </a:p>
          <a:p>
            <a:pPr>
              <a:spcAft>
                <a:spcPts val="600"/>
              </a:spcAft>
            </a:pPr>
            <a:r>
              <a:rPr lang="de-CH" altLang="de-DE" dirty="0"/>
              <a:t>Es werden eigene Projektideen realisiert.</a:t>
            </a:r>
          </a:p>
          <a:p>
            <a:pPr>
              <a:spcAft>
                <a:spcPts val="600"/>
              </a:spcAft>
            </a:pPr>
            <a:r>
              <a:rPr lang="de-CH" altLang="de-DE" dirty="0"/>
              <a:t>Klassen/Schulen können zusammen</a:t>
            </a:r>
            <a:r>
              <a:rPr lang="de-CH" altLang="de-DE" b="1" dirty="0"/>
              <a:t> mit</a:t>
            </a:r>
            <a:r>
              <a:rPr lang="de-CH" altLang="de-DE" dirty="0"/>
              <a:t> Kulturanbietenden eigene Projektideen für Kulturprojekte eingeben, z. B. eine innovative längerfristige Kooperation mit einer Kulturinstitution…</a:t>
            </a:r>
            <a:endParaRPr lang="de-CH" dirty="0"/>
          </a:p>
          <a:p>
            <a:pPr marL="0" lvl="1">
              <a:lnSpc>
                <a:spcPct val="150000"/>
              </a:lnSpc>
              <a:defRPr/>
            </a:pPr>
            <a:r>
              <a:rPr lang="de-CH" b="1" dirty="0"/>
              <a:t>oder</a:t>
            </a:r>
            <a:endParaRPr lang="de-CH" dirty="0"/>
          </a:p>
          <a:p>
            <a:pPr marL="0" lvl="1">
              <a:defRPr/>
            </a:pPr>
            <a:r>
              <a:rPr lang="de-CH" dirty="0"/>
              <a:t>sich für die Durchführung eines ausgewählten Projekts an ihrer Schule bewerben.</a:t>
            </a:r>
            <a:endParaRPr lang="de-CH" altLang="de-DE" sz="1000" b="1" dirty="0"/>
          </a:p>
          <a:p>
            <a:pPr>
              <a:spcAft>
                <a:spcPts val="600"/>
              </a:spcAft>
            </a:pPr>
            <a:endParaRPr lang="de-CH" altLang="de-DE" b="1" dirty="0"/>
          </a:p>
          <a:p>
            <a:pPr>
              <a:spcAft>
                <a:spcPts val="600"/>
              </a:spcAft>
            </a:pPr>
            <a:r>
              <a:rPr lang="de-CH" altLang="de-DE" b="1" dirty="0"/>
              <a:t>Weitere Informationen: </a:t>
            </a:r>
            <a:r>
              <a:rPr lang="de-CH" dirty="0">
                <a:hlinkClick r:id="rId2"/>
              </a:rPr>
              <a:t>Wettbewerb tête-à-tête</a:t>
            </a:r>
            <a:endParaRPr lang="de-CH" altLang="de-DE" b="1" dirty="0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96" y="1916832"/>
            <a:ext cx="3816424" cy="3816424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>
          <a:xfrm rot="16200000">
            <a:off x="1893773" y="4140849"/>
            <a:ext cx="4263053" cy="361920"/>
          </a:xfrm>
          <a:prstGeom prst="rect">
            <a:avLst/>
          </a:prstGeom>
          <a:solidFill>
            <a:srgbClr val="3C50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langfristig</a:t>
            </a:r>
          </a:p>
        </p:txBody>
      </p:sp>
    </p:spTree>
    <p:extLst>
      <p:ext uri="{BB962C8B-B14F-4D97-AF65-F5344CB8AC3E}">
        <p14:creationId xmlns:p14="http://schemas.microsoft.com/office/powerpoint/2010/main" val="24916057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218" y="1988840"/>
            <a:ext cx="4810161" cy="4810161"/>
          </a:xfrm>
          <a:prstGeom prst="rect">
            <a:avLst/>
          </a:prstGeom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EF8997-7C65-41AF-9641-8CEE0C23B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13</a:t>
            </a:fld>
            <a:endParaRPr lang="de-CH" dirty="0"/>
          </a:p>
        </p:txBody>
      </p:sp>
      <p:sp>
        <p:nvSpPr>
          <p:cNvPr id="9" name="Rechteck 8"/>
          <p:cNvSpPr/>
          <p:nvPr/>
        </p:nvSpPr>
        <p:spPr>
          <a:xfrm>
            <a:off x="840060" y="3760552"/>
            <a:ext cx="85303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CH" dirty="0">
              <a:solidFill>
                <a:srgbClr val="000000"/>
              </a:solidFill>
              <a:latin typeface="Roboto"/>
            </a:endParaRPr>
          </a:p>
          <a:p>
            <a:endParaRPr lang="de-CH" dirty="0">
              <a:solidFill>
                <a:srgbClr val="000000"/>
              </a:solidFill>
              <a:latin typeface="Roboto"/>
            </a:endParaRPr>
          </a:p>
          <a:p>
            <a:endParaRPr lang="de-CH" dirty="0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4727848" y="2096529"/>
            <a:ext cx="720080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de-CH" altLang="de-DE" dirty="0"/>
              <a:t>Professionelle Kulturanbietende bieten </a:t>
            </a:r>
            <a:r>
              <a:rPr lang="de-CH" dirty="0"/>
              <a:t>kurz- bis langfristige Vermittlungsangebote für Schulen an. </a:t>
            </a:r>
          </a:p>
          <a:p>
            <a:pPr>
              <a:spcAft>
                <a:spcPts val="600"/>
              </a:spcAft>
            </a:pPr>
            <a:r>
              <a:rPr lang="de-CH" dirty="0"/>
              <a:t>Schulen können sich für die Teilnahme bewerben, wenn die Angebote ausgeschrieben werden, z.B. im e-</a:t>
            </a:r>
            <a:r>
              <a:rPr lang="de-CH" dirty="0" err="1"/>
              <a:t>ducation</a:t>
            </a:r>
            <a:r>
              <a:rPr lang="de-CH" dirty="0"/>
              <a:t> Newsletter. </a:t>
            </a:r>
          </a:p>
          <a:p>
            <a:pPr>
              <a:spcAft>
                <a:spcPts val="600"/>
              </a:spcAft>
            </a:pPr>
            <a:endParaRPr lang="de-CH" altLang="de-DE" sz="1000" dirty="0"/>
          </a:p>
          <a:p>
            <a:pPr>
              <a:spcAft>
                <a:spcPts val="600"/>
              </a:spcAft>
            </a:pPr>
            <a:r>
              <a:rPr lang="de-CH" altLang="de-DE" dirty="0"/>
              <a:t>Dies sind zum Beispiel:</a:t>
            </a:r>
          </a:p>
          <a:p>
            <a:pPr marL="342900" indent="-34290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CH" altLang="de-DE" b="1" dirty="0">
                <a:hlinkClick r:id="rId3"/>
              </a:rPr>
              <a:t>Kulturangebote </a:t>
            </a:r>
            <a:r>
              <a:rPr lang="de-CH" altLang="de-DE" b="1" dirty="0" err="1">
                <a:hlinkClick r:id="rId3"/>
              </a:rPr>
              <a:t>prêt</a:t>
            </a:r>
            <a:r>
              <a:rPr lang="de-CH" altLang="de-DE" b="1" dirty="0">
                <a:hlinkClick r:id="rId3"/>
              </a:rPr>
              <a:t>-à-</a:t>
            </a:r>
            <a:r>
              <a:rPr lang="de-CH" altLang="de-DE" b="1" dirty="0" err="1">
                <a:hlinkClick r:id="rId3"/>
              </a:rPr>
              <a:t>participer</a:t>
            </a:r>
            <a:r>
              <a:rPr lang="de-CH" altLang="de-DE" dirty="0"/>
              <a:t>: </a:t>
            </a:r>
            <a:r>
              <a:rPr lang="de-CH" dirty="0"/>
              <a:t>z.B. </a:t>
            </a:r>
            <a:r>
              <a:rPr lang="de-CH" dirty="0">
                <a:hlinkClick r:id="rId4"/>
              </a:rPr>
              <a:t>Schulkonzerte </a:t>
            </a:r>
            <a:r>
              <a:rPr lang="de-CH" dirty="0" err="1">
                <a:hlinkClick r:id="rId4"/>
              </a:rPr>
              <a:t>bee</a:t>
            </a:r>
            <a:r>
              <a:rPr lang="de-CH" dirty="0">
                <a:hlinkClick r:id="rId4"/>
              </a:rPr>
              <a:t>-flat </a:t>
            </a:r>
            <a:endParaRPr lang="de-CH" altLang="de-DE" dirty="0"/>
          </a:p>
          <a:p>
            <a:pPr marL="342900" indent="-34290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CH" altLang="de-DE" b="1" dirty="0"/>
              <a:t>MUS-E, Theaterlink, Roadmovie, Kinokultur</a:t>
            </a:r>
          </a:p>
          <a:p>
            <a:pPr>
              <a:spcAft>
                <a:spcPts val="600"/>
              </a:spcAft>
            </a:pPr>
            <a:r>
              <a:rPr lang="de-CH" dirty="0"/>
              <a:t>Die Kostenbeteiligung der Schulen variiert je nach Angebot.</a:t>
            </a:r>
            <a:endParaRPr lang="de-CH" altLang="de-DE" dirty="0"/>
          </a:p>
          <a:p>
            <a:pPr>
              <a:spcAft>
                <a:spcPts val="600"/>
              </a:spcAft>
            </a:pPr>
            <a:endParaRPr lang="de-CH" altLang="de-DE" sz="1000" dirty="0"/>
          </a:p>
          <a:p>
            <a:pPr>
              <a:spcAft>
                <a:spcPts val="600"/>
              </a:spcAft>
            </a:pPr>
            <a:endParaRPr lang="de-CH" altLang="de-DE" b="1" dirty="0"/>
          </a:p>
          <a:p>
            <a:pPr>
              <a:spcAft>
                <a:spcPts val="600"/>
              </a:spcAft>
            </a:pPr>
            <a:r>
              <a:rPr lang="de-CH" altLang="de-DE" b="1" dirty="0"/>
              <a:t>Weitere Informationen: </a:t>
            </a:r>
          </a:p>
          <a:p>
            <a:pPr>
              <a:spcAft>
                <a:spcPts val="600"/>
              </a:spcAft>
            </a:pPr>
            <a:r>
              <a:rPr lang="de-CH" dirty="0">
                <a:hlinkClick r:id="rId5"/>
              </a:rPr>
              <a:t>Ausgewählte Kulturangebote und -projekte für Schulen</a:t>
            </a:r>
            <a:endParaRPr lang="de-CH" dirty="0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4A8FC53E-66DC-4145-8886-254427EDB66D}"/>
              </a:ext>
            </a:extLst>
          </p:cNvPr>
          <p:cNvSpPr txBox="1">
            <a:spLocks/>
          </p:cNvSpPr>
          <p:nvPr/>
        </p:nvSpPr>
        <p:spPr>
          <a:xfrm>
            <a:off x="838200" y="1071564"/>
            <a:ext cx="10983913" cy="61912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447675" rtl="0" eaLnBrk="1" latinLnBrk="0" hangingPunct="1">
              <a:lnSpc>
                <a:spcPct val="105000"/>
              </a:lnSpc>
              <a:spcBef>
                <a:spcPct val="0"/>
              </a:spcBef>
              <a:buNone/>
              <a:defRPr sz="5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400" b="1" dirty="0"/>
              <a:t>Ausgewählte Kulturangebote und -projekte nutzen</a:t>
            </a:r>
          </a:p>
        </p:txBody>
      </p:sp>
      <p:sp>
        <p:nvSpPr>
          <p:cNvPr id="7" name="Rechteck 6"/>
          <p:cNvSpPr/>
          <p:nvPr/>
        </p:nvSpPr>
        <p:spPr>
          <a:xfrm rot="16200000">
            <a:off x="2526759" y="4045869"/>
            <a:ext cx="4049485" cy="352694"/>
          </a:xfrm>
          <a:prstGeom prst="rect">
            <a:avLst/>
          </a:prstGeom>
          <a:solidFill>
            <a:srgbClr val="3C50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kurz – mittelfristig</a:t>
            </a:r>
          </a:p>
        </p:txBody>
      </p:sp>
    </p:spTree>
    <p:extLst>
      <p:ext uri="{BB962C8B-B14F-4D97-AF65-F5344CB8AC3E}">
        <p14:creationId xmlns:p14="http://schemas.microsoft.com/office/powerpoint/2010/main" val="1042852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846327" y="2940780"/>
            <a:ext cx="4173775" cy="2250977"/>
          </a:xfrm>
          <a:prstGeom prst="rect">
            <a:avLst/>
          </a:prstGeom>
          <a:noFill/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CH" sz="1600" dirty="0">
                <a:solidFill>
                  <a:schemeClr val="tx1"/>
                </a:solidFill>
                <a:hlinkClick r:id="rId3"/>
              </a:rPr>
              <a:t>Ausgewählte Kulturangebote und -projekte für Schulen</a:t>
            </a:r>
            <a:r>
              <a:rPr lang="de-CH" sz="1600" dirty="0">
                <a:solidFill>
                  <a:schemeClr val="tx1"/>
                </a:solidFill>
              </a:rPr>
              <a:t>:</a:t>
            </a:r>
            <a:endParaRPr lang="de-CH" sz="10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de-CH" sz="1600" dirty="0">
                <a:solidFill>
                  <a:schemeClr val="tx1"/>
                </a:solidFill>
              </a:rPr>
              <a:t>Theaterlink</a:t>
            </a:r>
          </a:p>
          <a:p>
            <a:pPr algn="ctr">
              <a:defRPr/>
            </a:pPr>
            <a:r>
              <a:rPr lang="de-CH" sz="1600" dirty="0">
                <a:solidFill>
                  <a:schemeClr val="tx1"/>
                </a:solidFill>
              </a:rPr>
              <a:t>Roadmovie</a:t>
            </a:r>
          </a:p>
          <a:p>
            <a:pPr algn="ctr">
              <a:defRPr/>
            </a:pPr>
            <a:r>
              <a:rPr lang="de-CH" sz="1600" dirty="0">
                <a:solidFill>
                  <a:schemeClr val="tx1"/>
                </a:solidFill>
              </a:rPr>
              <a:t>Kinokultur</a:t>
            </a:r>
          </a:p>
          <a:p>
            <a:pPr algn="ctr">
              <a:defRPr/>
            </a:pPr>
            <a:r>
              <a:rPr lang="de-CH" sz="1600" dirty="0">
                <a:solidFill>
                  <a:schemeClr val="tx1"/>
                </a:solidFill>
              </a:rPr>
              <a:t>MUS-E</a:t>
            </a:r>
          </a:p>
          <a:p>
            <a:pPr algn="ctr">
              <a:defRPr/>
            </a:pPr>
            <a:r>
              <a:rPr lang="de-CH" sz="1600" dirty="0">
                <a:solidFill>
                  <a:schemeClr val="tx1"/>
                </a:solidFill>
              </a:rPr>
              <a:t>Kulturangebote </a:t>
            </a:r>
            <a:r>
              <a:rPr lang="de-CH" sz="1600" dirty="0" err="1">
                <a:solidFill>
                  <a:schemeClr val="tx1"/>
                </a:solidFill>
              </a:rPr>
              <a:t>prêt</a:t>
            </a:r>
            <a:r>
              <a:rPr lang="de-CH" sz="1600" dirty="0">
                <a:solidFill>
                  <a:schemeClr val="tx1"/>
                </a:solidFill>
              </a:rPr>
              <a:t>-à-</a:t>
            </a:r>
            <a:r>
              <a:rPr lang="de-CH" sz="1600" dirty="0" err="1">
                <a:solidFill>
                  <a:schemeClr val="tx1"/>
                </a:solidFill>
              </a:rPr>
              <a:t>participer</a:t>
            </a:r>
            <a:endParaRPr lang="de-CH" sz="16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de-CH" sz="1600" dirty="0">
                <a:solidFill>
                  <a:schemeClr val="tx1"/>
                </a:solidFill>
              </a:rPr>
              <a:t>Wettbewerb tête-à-tête </a:t>
            </a:r>
            <a:r>
              <a:rPr lang="de-CH" sz="1000" dirty="0">
                <a:solidFill>
                  <a:schemeClr val="tx1"/>
                </a:solidFill>
              </a:rPr>
              <a:t>(eigener Projektvorschlag)</a:t>
            </a:r>
          </a:p>
        </p:txBody>
      </p:sp>
      <p:sp>
        <p:nvSpPr>
          <p:cNvPr id="21" name="Rechteck 20"/>
          <p:cNvSpPr/>
          <p:nvPr/>
        </p:nvSpPr>
        <p:spPr>
          <a:xfrm>
            <a:off x="853039" y="1981744"/>
            <a:ext cx="4173775" cy="833749"/>
          </a:xfrm>
          <a:prstGeom prst="rect">
            <a:avLst/>
          </a:prstGeom>
          <a:noFill/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CH" sz="1600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Kulturgutscheine</a:t>
            </a:r>
            <a:r>
              <a:rPr lang="de-CH" sz="1600" dirty="0">
                <a:solidFill>
                  <a:schemeClr val="tx1"/>
                </a:solidFill>
              </a:rPr>
              <a:t> </a:t>
            </a:r>
            <a:r>
              <a:rPr lang="de-CH" sz="1000" dirty="0">
                <a:solidFill>
                  <a:schemeClr val="tx1"/>
                </a:solidFill>
              </a:rPr>
              <a:t>(Angebote und eigener Projektvorschlag)</a:t>
            </a:r>
            <a:endParaRPr lang="de-CH" sz="10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de-CH" sz="1600" dirty="0" err="1">
                <a:solidFill>
                  <a:srgbClr val="00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KidS</a:t>
            </a:r>
            <a:r>
              <a:rPr lang="de-CH" sz="1600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de-CH" sz="1000" dirty="0">
                <a:solidFill>
                  <a:schemeClr val="tx1"/>
                </a:solidFill>
              </a:rPr>
              <a:t>(eigener Projektvorschlag)</a:t>
            </a:r>
          </a:p>
        </p:txBody>
      </p:sp>
      <p:sp>
        <p:nvSpPr>
          <p:cNvPr id="25" name="Rechteck 24"/>
          <p:cNvSpPr/>
          <p:nvPr/>
        </p:nvSpPr>
        <p:spPr>
          <a:xfrm>
            <a:off x="848909" y="5317978"/>
            <a:ext cx="4171193" cy="809883"/>
          </a:xfrm>
          <a:prstGeom prst="rect">
            <a:avLst/>
          </a:prstGeom>
          <a:noFill/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CH" sz="16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de-CH" sz="1600" dirty="0" err="1">
                <a:solidFill>
                  <a:srgbClr val="00000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Kulturagent.innen</a:t>
            </a:r>
            <a:r>
              <a:rPr lang="de-CH" sz="1600" dirty="0">
                <a:solidFill>
                  <a:srgbClr val="00000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de-CH" sz="1600" dirty="0">
                <a:solidFill>
                  <a:schemeClr val="tx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Schweiz</a:t>
            </a:r>
            <a:r>
              <a:rPr lang="de-CH" sz="1600" dirty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r>
              <a:rPr lang="de-CH" sz="1000" dirty="0">
                <a:solidFill>
                  <a:schemeClr val="tx1"/>
                </a:solidFill>
              </a:rPr>
              <a:t>(kulturelle Schulentwicklung)</a:t>
            </a:r>
            <a:endParaRPr lang="de-CH" sz="1000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de-CH" sz="1600" b="1" dirty="0">
              <a:solidFill>
                <a:schemeClr val="tx1"/>
              </a:solidFill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6683649" y="2940781"/>
            <a:ext cx="3675113" cy="2250976"/>
          </a:xfrm>
          <a:prstGeom prst="rect">
            <a:avLst/>
          </a:prstGeom>
          <a:noFill/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600" dirty="0">
                <a:hlinkClick r:id="rId7"/>
              </a:rPr>
              <a:t>Offres et projets sélectionnés pour les écoles </a:t>
            </a:r>
            <a:endParaRPr lang="fr-FR" sz="1600" dirty="0"/>
          </a:p>
          <a:p>
            <a:pPr algn="ctr">
              <a:defRPr/>
            </a:pPr>
            <a:r>
              <a:rPr lang="de-CH" sz="1600" dirty="0">
                <a:solidFill>
                  <a:schemeClr val="tx1"/>
                </a:solidFill>
              </a:rPr>
              <a:t>Theaterlink</a:t>
            </a:r>
          </a:p>
          <a:p>
            <a:pPr algn="ctr">
              <a:defRPr/>
            </a:pPr>
            <a:r>
              <a:rPr lang="de-CH" sz="1600" dirty="0">
                <a:solidFill>
                  <a:schemeClr val="tx1"/>
                </a:solidFill>
              </a:rPr>
              <a:t>Roadmovie</a:t>
            </a:r>
          </a:p>
          <a:p>
            <a:pPr algn="ctr">
              <a:defRPr/>
            </a:pPr>
            <a:r>
              <a:rPr lang="de-CH" sz="1600" dirty="0" err="1">
                <a:solidFill>
                  <a:schemeClr val="tx1"/>
                </a:solidFill>
              </a:rPr>
              <a:t>Cinéculture</a:t>
            </a:r>
            <a:endParaRPr lang="de-CH" sz="10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de-CH" sz="1600" dirty="0">
                <a:solidFill>
                  <a:schemeClr val="tx1"/>
                </a:solidFill>
              </a:rPr>
              <a:t>MUS-E</a:t>
            </a:r>
          </a:p>
          <a:p>
            <a:pPr algn="ctr">
              <a:defRPr/>
            </a:pPr>
            <a:r>
              <a:rPr lang="de-CH" sz="1600" dirty="0" err="1">
                <a:solidFill>
                  <a:schemeClr val="tx1"/>
                </a:solidFill>
              </a:rPr>
              <a:t>Offres</a:t>
            </a:r>
            <a:r>
              <a:rPr lang="de-CH" sz="1600" dirty="0">
                <a:solidFill>
                  <a:schemeClr val="tx1"/>
                </a:solidFill>
              </a:rPr>
              <a:t> </a:t>
            </a:r>
            <a:r>
              <a:rPr lang="de-CH" sz="1600" dirty="0" err="1">
                <a:solidFill>
                  <a:schemeClr val="tx1"/>
                </a:solidFill>
              </a:rPr>
              <a:t>culturelles</a:t>
            </a:r>
            <a:r>
              <a:rPr lang="de-CH" sz="1600" dirty="0">
                <a:solidFill>
                  <a:schemeClr val="tx1"/>
                </a:solidFill>
              </a:rPr>
              <a:t> </a:t>
            </a:r>
            <a:r>
              <a:rPr lang="de-CH" sz="1600" dirty="0" err="1">
                <a:solidFill>
                  <a:schemeClr val="tx1"/>
                </a:solidFill>
              </a:rPr>
              <a:t>prêt</a:t>
            </a:r>
            <a:r>
              <a:rPr lang="de-CH" sz="1600" dirty="0">
                <a:solidFill>
                  <a:schemeClr val="tx1"/>
                </a:solidFill>
              </a:rPr>
              <a:t>-à-</a:t>
            </a:r>
            <a:r>
              <a:rPr lang="de-CH" sz="1600" dirty="0" err="1">
                <a:solidFill>
                  <a:schemeClr val="tx1"/>
                </a:solidFill>
              </a:rPr>
              <a:t>participer</a:t>
            </a:r>
            <a:endParaRPr lang="de-CH" sz="16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de-CH" sz="1600" dirty="0">
                <a:solidFill>
                  <a:schemeClr val="tx1"/>
                </a:solidFill>
              </a:rPr>
              <a:t>Concours tête-à-tête </a:t>
            </a:r>
            <a:r>
              <a:rPr lang="de-CH" sz="1000" dirty="0">
                <a:solidFill>
                  <a:schemeClr val="tx1"/>
                </a:solidFill>
              </a:rPr>
              <a:t>(propre </a:t>
            </a:r>
            <a:r>
              <a:rPr lang="de-CH" sz="1000" dirty="0" err="1">
                <a:solidFill>
                  <a:schemeClr val="tx1"/>
                </a:solidFill>
              </a:rPr>
              <a:t>projet</a:t>
            </a:r>
            <a:r>
              <a:rPr lang="de-CH" sz="1000" dirty="0">
                <a:solidFill>
                  <a:schemeClr val="tx1"/>
                </a:solidFill>
              </a:rPr>
              <a:t> </a:t>
            </a:r>
            <a:r>
              <a:rPr lang="de-CH" sz="1000" dirty="0" err="1">
                <a:solidFill>
                  <a:schemeClr val="tx1"/>
                </a:solidFill>
              </a:rPr>
              <a:t>culturel</a:t>
            </a:r>
            <a:r>
              <a:rPr lang="de-CH" sz="1000" dirty="0">
                <a:solidFill>
                  <a:schemeClr val="tx1"/>
                </a:solidFill>
              </a:rPr>
              <a:t>) </a:t>
            </a:r>
          </a:p>
        </p:txBody>
      </p:sp>
      <p:sp>
        <p:nvSpPr>
          <p:cNvPr id="19" name="Rechteck 18"/>
          <p:cNvSpPr/>
          <p:nvPr/>
        </p:nvSpPr>
        <p:spPr>
          <a:xfrm>
            <a:off x="6687006" y="1992970"/>
            <a:ext cx="3668400" cy="822524"/>
          </a:xfrm>
          <a:prstGeom prst="rect">
            <a:avLst/>
          </a:prstGeom>
          <a:noFill/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rgbClr val="00000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Bons </a:t>
            </a:r>
            <a:r>
              <a:rPr lang="fr-FR" sz="1600" dirty="0">
                <a:solidFill>
                  <a:schemeClr val="tx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culturels</a:t>
            </a:r>
            <a:r>
              <a:rPr lang="fr-FR" sz="1600" dirty="0">
                <a:solidFill>
                  <a:schemeClr val="tx1"/>
                </a:solidFill>
              </a:rPr>
              <a:t> </a:t>
            </a:r>
            <a:r>
              <a:rPr lang="fr-FR" sz="1000" dirty="0">
                <a:solidFill>
                  <a:schemeClr val="tx1"/>
                </a:solidFill>
              </a:rPr>
              <a:t>(Offres et propre projet culturel)</a:t>
            </a:r>
            <a:endParaRPr lang="de-CH" sz="1000" b="1" dirty="0">
              <a:solidFill>
                <a:schemeClr val="tx1"/>
              </a:solidFill>
            </a:endParaRPr>
          </a:p>
          <a:p>
            <a:pPr algn="ctr"/>
            <a:r>
              <a:rPr lang="fr-FR" sz="1600" dirty="0" err="1">
                <a:solidFill>
                  <a:schemeClr val="tx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Projécoles</a:t>
            </a:r>
            <a:r>
              <a:rPr lang="fr-FR" sz="1600" dirty="0">
                <a:solidFill>
                  <a:schemeClr val="tx1"/>
                </a:solidFill>
              </a:rPr>
              <a:t> </a:t>
            </a:r>
            <a:r>
              <a:rPr lang="fr-FR" sz="1000" dirty="0">
                <a:solidFill>
                  <a:schemeClr val="tx1"/>
                </a:solidFill>
              </a:rPr>
              <a:t>(propre projet culturel)</a:t>
            </a:r>
            <a:endParaRPr lang="de-CH" sz="1000" dirty="0">
              <a:solidFill>
                <a:schemeClr val="tx1"/>
              </a:solidFill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6683649" y="5317045"/>
            <a:ext cx="3671757" cy="810816"/>
          </a:xfrm>
          <a:prstGeom prst="rect">
            <a:avLst/>
          </a:prstGeom>
          <a:noFill/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600" dirty="0">
                <a:hlinkClick r:id="rId10"/>
              </a:rPr>
              <a:t>Agent.es </a:t>
            </a:r>
            <a:r>
              <a:rPr lang="fr-FR" sz="1600" dirty="0" err="1">
                <a:hlinkClick r:id="rId10"/>
              </a:rPr>
              <a:t>culturel.les</a:t>
            </a:r>
            <a:r>
              <a:rPr lang="fr-FR" sz="1600" dirty="0">
                <a:hlinkClick r:id="rId10"/>
              </a:rPr>
              <a:t> Suisse</a:t>
            </a:r>
            <a:endParaRPr lang="fr-FR" sz="1600" dirty="0"/>
          </a:p>
          <a:p>
            <a:pPr algn="ctr">
              <a:defRPr/>
            </a:pPr>
            <a:r>
              <a:rPr lang="de-CH" sz="1000" dirty="0">
                <a:solidFill>
                  <a:schemeClr val="tx1"/>
                </a:solidFill>
              </a:rPr>
              <a:t>(</a:t>
            </a:r>
            <a:r>
              <a:rPr lang="de-CH" sz="1000" dirty="0" err="1">
                <a:solidFill>
                  <a:schemeClr val="tx1"/>
                </a:solidFill>
              </a:rPr>
              <a:t>développement</a:t>
            </a:r>
            <a:r>
              <a:rPr lang="de-CH" sz="1000" dirty="0">
                <a:solidFill>
                  <a:schemeClr val="tx1"/>
                </a:solidFill>
              </a:rPr>
              <a:t> </a:t>
            </a:r>
            <a:r>
              <a:rPr lang="de-CH" sz="1000" dirty="0" err="1">
                <a:solidFill>
                  <a:schemeClr val="tx1"/>
                </a:solidFill>
              </a:rPr>
              <a:t>culturel</a:t>
            </a:r>
            <a:r>
              <a:rPr lang="de-CH" sz="1000" dirty="0">
                <a:solidFill>
                  <a:schemeClr val="tx1"/>
                </a:solidFill>
              </a:rPr>
              <a:t> de </a:t>
            </a:r>
            <a:r>
              <a:rPr lang="de-CH" sz="1000" dirty="0" err="1">
                <a:solidFill>
                  <a:schemeClr val="tx1"/>
                </a:solidFill>
              </a:rPr>
              <a:t>l'école</a:t>
            </a:r>
            <a:r>
              <a:rPr lang="de-CH" sz="10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4" name="Rechteck 3"/>
          <p:cNvSpPr/>
          <p:nvPr/>
        </p:nvSpPr>
        <p:spPr>
          <a:xfrm>
            <a:off x="6631315" y="1556792"/>
            <a:ext cx="2056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dirty="0">
                <a:hlinkClick r:id="rId11"/>
              </a:rPr>
              <a:t>«Culture et </a:t>
            </a:r>
            <a:r>
              <a:rPr lang="de-CH" dirty="0" err="1">
                <a:hlinkClick r:id="rId11"/>
              </a:rPr>
              <a:t>école</a:t>
            </a:r>
            <a:r>
              <a:rPr lang="de-CH" dirty="0"/>
              <a:t>»</a:t>
            </a:r>
          </a:p>
        </p:txBody>
      </p:sp>
      <p:sp>
        <p:nvSpPr>
          <p:cNvPr id="6" name="Rechteck 5"/>
          <p:cNvSpPr/>
          <p:nvPr/>
        </p:nvSpPr>
        <p:spPr>
          <a:xfrm>
            <a:off x="839416" y="1556792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dirty="0">
                <a:hlinkClick r:id="rId12"/>
              </a:rPr>
              <a:t>«Kultur und Schule</a:t>
            </a:r>
            <a:r>
              <a:rPr lang="de-CH" dirty="0"/>
              <a:t>»</a:t>
            </a:r>
          </a:p>
        </p:txBody>
      </p:sp>
      <p:sp>
        <p:nvSpPr>
          <p:cNvPr id="10" name="Rechteck 9"/>
          <p:cNvSpPr/>
          <p:nvPr/>
        </p:nvSpPr>
        <p:spPr>
          <a:xfrm>
            <a:off x="5152828" y="1992970"/>
            <a:ext cx="871164" cy="822523"/>
          </a:xfrm>
          <a:prstGeom prst="rect">
            <a:avLst/>
          </a:prstGeom>
          <a:noFill/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000" dirty="0">
                <a:solidFill>
                  <a:schemeClr val="tx1"/>
                </a:solidFill>
              </a:rPr>
              <a:t>Antrag stellen</a:t>
            </a:r>
          </a:p>
        </p:txBody>
      </p:sp>
      <p:sp>
        <p:nvSpPr>
          <p:cNvPr id="35" name="Rechteck 34"/>
          <p:cNvSpPr/>
          <p:nvPr/>
        </p:nvSpPr>
        <p:spPr>
          <a:xfrm>
            <a:off x="5128074" y="2940781"/>
            <a:ext cx="871164" cy="2242598"/>
          </a:xfrm>
          <a:prstGeom prst="rect">
            <a:avLst/>
          </a:prstGeom>
          <a:noFill/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 dirty="0">
              <a:solidFill>
                <a:schemeClr val="tx1"/>
              </a:solidFill>
            </a:endParaRPr>
          </a:p>
          <a:p>
            <a:pPr algn="ctr"/>
            <a:r>
              <a:rPr lang="de-CH" sz="1000" dirty="0">
                <a:solidFill>
                  <a:schemeClr val="tx1"/>
                </a:solidFill>
              </a:rPr>
              <a:t>Angebot auswählen</a:t>
            </a:r>
          </a:p>
          <a:p>
            <a:pPr algn="ctr"/>
            <a:r>
              <a:rPr lang="de-CH" sz="1000" dirty="0">
                <a:solidFill>
                  <a:schemeClr val="tx1"/>
                </a:solidFill>
              </a:rPr>
              <a:t> / </a:t>
            </a:r>
          </a:p>
          <a:p>
            <a:pPr algn="ctr"/>
            <a:r>
              <a:rPr lang="de-CH" sz="1000" dirty="0">
                <a:solidFill>
                  <a:schemeClr val="tx1"/>
                </a:solidFill>
              </a:rPr>
              <a:t>für Umsetzung bewerben</a:t>
            </a:r>
          </a:p>
          <a:p>
            <a:pPr algn="ctr"/>
            <a:endParaRPr lang="de-CH" sz="1000" dirty="0">
              <a:solidFill>
                <a:schemeClr val="tx1"/>
              </a:solidFill>
            </a:endParaRPr>
          </a:p>
        </p:txBody>
      </p:sp>
      <p:sp>
        <p:nvSpPr>
          <p:cNvPr id="39" name="Rechteck 38"/>
          <p:cNvSpPr/>
          <p:nvPr/>
        </p:nvSpPr>
        <p:spPr>
          <a:xfrm>
            <a:off x="5128074" y="5305338"/>
            <a:ext cx="871164" cy="822523"/>
          </a:xfrm>
          <a:prstGeom prst="rect">
            <a:avLst/>
          </a:prstGeom>
          <a:noFill/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000" dirty="0">
                <a:solidFill>
                  <a:schemeClr val="tx1"/>
                </a:solidFill>
              </a:rPr>
              <a:t>für Umsetzung bewerben</a:t>
            </a:r>
          </a:p>
        </p:txBody>
      </p:sp>
      <p:sp>
        <p:nvSpPr>
          <p:cNvPr id="42" name="Rechteck 41"/>
          <p:cNvSpPr/>
          <p:nvPr/>
        </p:nvSpPr>
        <p:spPr>
          <a:xfrm>
            <a:off x="10481420" y="1979673"/>
            <a:ext cx="871164" cy="822523"/>
          </a:xfrm>
          <a:prstGeom prst="rect">
            <a:avLst/>
          </a:prstGeom>
          <a:noFill/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000" dirty="0">
                <a:solidFill>
                  <a:schemeClr val="tx1"/>
                </a:solidFill>
              </a:rPr>
              <a:t>faire </a:t>
            </a:r>
            <a:r>
              <a:rPr lang="de-CH" sz="1000" dirty="0" err="1">
                <a:solidFill>
                  <a:schemeClr val="tx1"/>
                </a:solidFill>
              </a:rPr>
              <a:t>une</a:t>
            </a:r>
            <a:r>
              <a:rPr lang="de-CH" sz="1000" dirty="0">
                <a:solidFill>
                  <a:schemeClr val="tx1"/>
                </a:solidFill>
              </a:rPr>
              <a:t> </a:t>
            </a:r>
            <a:r>
              <a:rPr lang="de-CH" sz="1000" dirty="0" err="1">
                <a:solidFill>
                  <a:schemeClr val="tx1"/>
                </a:solidFill>
              </a:rPr>
              <a:t>demande</a:t>
            </a:r>
            <a:endParaRPr lang="de-CH" sz="1000" dirty="0">
              <a:solidFill>
                <a:schemeClr val="tx1"/>
              </a:solidFill>
            </a:endParaRPr>
          </a:p>
        </p:txBody>
      </p:sp>
      <p:sp>
        <p:nvSpPr>
          <p:cNvPr id="43" name="Rechteck 42"/>
          <p:cNvSpPr/>
          <p:nvPr/>
        </p:nvSpPr>
        <p:spPr>
          <a:xfrm>
            <a:off x="10456666" y="2927484"/>
            <a:ext cx="871164" cy="2242598"/>
          </a:xfrm>
          <a:prstGeom prst="rect">
            <a:avLst/>
          </a:prstGeom>
          <a:noFill/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fr-FR" sz="1000" dirty="0">
                <a:solidFill>
                  <a:schemeClr val="tx1"/>
                </a:solidFill>
              </a:rPr>
              <a:t>choisir l'offre </a:t>
            </a:r>
          </a:p>
          <a:p>
            <a:pPr algn="ctr">
              <a:defRPr/>
            </a:pPr>
            <a:r>
              <a:rPr lang="fr-FR" sz="1000" dirty="0">
                <a:solidFill>
                  <a:schemeClr val="tx1"/>
                </a:solidFill>
              </a:rPr>
              <a:t>/ </a:t>
            </a:r>
          </a:p>
          <a:p>
            <a:pPr algn="ctr">
              <a:defRPr/>
            </a:pPr>
            <a:r>
              <a:rPr lang="fr-FR" sz="1000" dirty="0">
                <a:solidFill>
                  <a:schemeClr val="tx1"/>
                </a:solidFill>
              </a:rPr>
              <a:t>postuler pour la mise en œuvre</a:t>
            </a:r>
            <a:endParaRPr lang="de-CH" sz="1000" dirty="0">
              <a:solidFill>
                <a:schemeClr val="tx1"/>
              </a:solidFill>
            </a:endParaRPr>
          </a:p>
          <a:p>
            <a:pPr algn="ctr"/>
            <a:endParaRPr lang="de-CH" sz="1000" dirty="0">
              <a:solidFill>
                <a:schemeClr val="tx1"/>
              </a:solidFill>
            </a:endParaRPr>
          </a:p>
        </p:txBody>
      </p:sp>
      <p:sp>
        <p:nvSpPr>
          <p:cNvPr id="44" name="Rechteck 43"/>
          <p:cNvSpPr/>
          <p:nvPr/>
        </p:nvSpPr>
        <p:spPr>
          <a:xfrm>
            <a:off x="10456666" y="5292041"/>
            <a:ext cx="871164" cy="822523"/>
          </a:xfrm>
          <a:prstGeom prst="rect">
            <a:avLst/>
          </a:prstGeom>
          <a:noFill/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000" dirty="0">
                <a:solidFill>
                  <a:schemeClr val="tx1"/>
                </a:solidFill>
              </a:rPr>
              <a:t>postuler pour la mise en œuvre</a:t>
            </a:r>
            <a:endParaRPr lang="de-CH" sz="1000" dirty="0">
              <a:solidFill>
                <a:schemeClr val="tx1"/>
              </a:solidFill>
            </a:endParaRPr>
          </a:p>
        </p:txBody>
      </p:sp>
      <p:sp>
        <p:nvSpPr>
          <p:cNvPr id="24" name="Titel 1">
            <a:extLst>
              <a:ext uri="{FF2B5EF4-FFF2-40B4-BE49-F238E27FC236}">
                <a16:creationId xmlns:a16="http://schemas.microsoft.com/office/drawing/2014/main" id="{918BA736-3302-4A40-B299-6E6E656BE127}"/>
              </a:ext>
            </a:extLst>
          </p:cNvPr>
          <p:cNvSpPr txBox="1">
            <a:spLocks/>
          </p:cNvSpPr>
          <p:nvPr/>
        </p:nvSpPr>
        <p:spPr>
          <a:xfrm>
            <a:off x="-1176808" y="2772650"/>
            <a:ext cx="10656540" cy="7352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4767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CH" b="1" i="1" dirty="0"/>
          </a:p>
        </p:txBody>
      </p:sp>
      <p:sp>
        <p:nvSpPr>
          <p:cNvPr id="22" name="Foliennummernplatzhalter 5"/>
          <p:cNvSpPr txBox="1">
            <a:spLocks/>
          </p:cNvSpPr>
          <p:nvPr/>
        </p:nvSpPr>
        <p:spPr>
          <a:xfrm>
            <a:off x="11661672" y="6199869"/>
            <a:ext cx="321625" cy="10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algn="r" defTabSz="914400" rtl="0" eaLnBrk="1" latinLnBrk="0" hangingPunct="1">
              <a:defRPr sz="82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CH" dirty="0"/>
          </a:p>
        </p:txBody>
      </p:sp>
      <p:sp>
        <p:nvSpPr>
          <p:cNvPr id="23" name="Textplatzhalter 7">
            <a:extLst>
              <a:ext uri="{FF2B5EF4-FFF2-40B4-BE49-F238E27FC236}">
                <a16:creationId xmlns:a16="http://schemas.microsoft.com/office/drawing/2014/main" id="{ACD0557C-B142-4A0C-83B1-40038037FA5F}"/>
              </a:ext>
            </a:extLst>
          </p:cNvPr>
          <p:cNvSpPr txBox="1">
            <a:spLocks/>
          </p:cNvSpPr>
          <p:nvPr/>
        </p:nvSpPr>
        <p:spPr>
          <a:xfrm>
            <a:off x="839787" y="6321512"/>
            <a:ext cx="10978437" cy="430643"/>
          </a:xfrm>
          <a:prstGeom prst="rect">
            <a:avLst/>
          </a:prstGeom>
        </p:spPr>
        <p:txBody>
          <a:bodyPr/>
          <a:lstStyle>
            <a:lvl1pPr marL="0" indent="0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357188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5963" indent="-358775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9500" indent="-363538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6688" indent="-357188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lnSpc>
                <a:spcPct val="100000"/>
              </a:lnSpc>
              <a:buClr>
                <a:schemeClr val="accent2"/>
              </a:buClr>
              <a:buSzPct val="90000"/>
              <a:defRPr/>
            </a:pPr>
            <a:r>
              <a:rPr lang="de-CH" sz="1000" dirty="0">
                <a:latin typeface="+mj-lt"/>
              </a:rPr>
              <a:t>Bildungs- und Kulturdirektion / </a:t>
            </a:r>
            <a:r>
              <a:rPr lang="fr-FR" sz="1000" spc="53" dirty="0">
                <a:latin typeface="+mj-lt"/>
              </a:rPr>
              <a:t>Direction de l’instruction publique et de la culture du canton de Berne</a:t>
            </a:r>
          </a:p>
          <a:p>
            <a:pPr eaLnBrk="0" fontAlgn="base" hangingPunct="0">
              <a:lnSpc>
                <a:spcPct val="100000"/>
              </a:lnSpc>
              <a:buClr>
                <a:schemeClr val="accent2"/>
              </a:buClr>
              <a:buSzPct val="90000"/>
              <a:defRPr/>
            </a:pPr>
            <a:r>
              <a:rPr lang="de-CH" sz="1000" dirty="0">
                <a:latin typeface="+mj-lt"/>
              </a:rPr>
              <a:t>Amt für Kultur, Kulturförderung, Fachbereich Kulturvermittlung / </a:t>
            </a:r>
            <a:r>
              <a:rPr lang="fr-CH" sz="1000" dirty="0">
                <a:latin typeface="+mj-lt"/>
              </a:rPr>
              <a:t>Office de la culture, Encouragement des activités culturelles, Unité Médiation culturelle</a:t>
            </a:r>
            <a:endParaRPr lang="fr-FR" sz="1000" spc="53" dirty="0">
              <a:latin typeface="+mj-lt"/>
            </a:endParaRP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FA7B6FB0-199C-F890-08F5-9EB7558A4374}"/>
              </a:ext>
            </a:extLst>
          </p:cNvPr>
          <p:cNvGrpSpPr/>
          <p:nvPr/>
        </p:nvGrpSpPr>
        <p:grpSpPr>
          <a:xfrm>
            <a:off x="-212514" y="2011432"/>
            <a:ext cx="1483896" cy="1185443"/>
            <a:chOff x="466018" y="2068629"/>
            <a:chExt cx="1483896" cy="1185443"/>
          </a:xfrm>
        </p:grpSpPr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879A3AF8-CC74-B9BC-0F6A-B43798F1AC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66018" y="2068629"/>
              <a:ext cx="1483896" cy="1185443"/>
            </a:xfrm>
            <a:prstGeom prst="rect">
              <a:avLst/>
            </a:prstGeom>
          </p:spPr>
        </p:pic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A8A4404C-074C-9247-9556-C3AB24B8A621}"/>
                </a:ext>
              </a:extLst>
            </p:cNvPr>
            <p:cNvSpPr/>
            <p:nvPr/>
          </p:nvSpPr>
          <p:spPr>
            <a:xfrm rot="20938050">
              <a:off x="709865" y="2179242"/>
              <a:ext cx="865943" cy="7793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14000"/>
                </a:lnSpc>
              </a:pPr>
              <a:r>
                <a:rPr lang="de-CH" altLang="de-DE" sz="1000" b="1" dirty="0"/>
                <a:t>Fristen </a:t>
              </a:r>
            </a:p>
            <a:p>
              <a:pPr algn="ctr">
                <a:lnSpc>
                  <a:spcPct val="114000"/>
                </a:lnSpc>
              </a:pPr>
              <a:r>
                <a:rPr lang="de-CH" altLang="de-DE" sz="1000" b="1" dirty="0"/>
                <a:t>beachten / </a:t>
              </a:r>
            </a:p>
            <a:p>
              <a:pPr algn="ctr">
                <a:lnSpc>
                  <a:spcPct val="114000"/>
                </a:lnSpc>
              </a:pPr>
              <a:r>
                <a:rPr lang="de-CH" altLang="de-DE" sz="1000" b="1" dirty="0" err="1"/>
                <a:t>Respecter</a:t>
              </a:r>
              <a:r>
                <a:rPr lang="de-CH" altLang="de-DE" sz="1000" b="1" dirty="0"/>
                <a:t> </a:t>
              </a:r>
            </a:p>
            <a:p>
              <a:pPr algn="ctr">
                <a:lnSpc>
                  <a:spcPct val="114000"/>
                </a:lnSpc>
              </a:pPr>
              <a:r>
                <a:rPr lang="de-CH" altLang="de-DE" sz="1000" b="1" dirty="0"/>
                <a:t>le </a:t>
              </a:r>
              <a:r>
                <a:rPr lang="de-CH" altLang="de-DE" sz="1000" b="1" dirty="0" err="1"/>
                <a:t>délai</a:t>
              </a:r>
              <a:endParaRPr lang="de-CH" sz="1000" b="1" dirty="0"/>
            </a:p>
          </p:txBody>
        </p:sp>
      </p:grpSp>
      <p:sp>
        <p:nvSpPr>
          <p:cNvPr id="14" name="Titel 1">
            <a:extLst>
              <a:ext uri="{FF2B5EF4-FFF2-40B4-BE49-F238E27FC236}">
                <a16:creationId xmlns:a16="http://schemas.microsoft.com/office/drawing/2014/main" id="{6E051BC7-EF12-46F9-23B2-41957148BF06}"/>
              </a:ext>
            </a:extLst>
          </p:cNvPr>
          <p:cNvSpPr txBox="1">
            <a:spLocks/>
          </p:cNvSpPr>
          <p:nvPr/>
        </p:nvSpPr>
        <p:spPr>
          <a:xfrm>
            <a:off x="800304" y="965720"/>
            <a:ext cx="10656540" cy="7352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4767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altLang="de-DE" sz="2800" b="1" dirty="0"/>
              <a:t>Angebotsübersicht l Aperçu de </a:t>
            </a:r>
            <a:r>
              <a:rPr lang="de-CH" altLang="de-DE" sz="2800" b="1" dirty="0" err="1"/>
              <a:t>l'offre</a:t>
            </a:r>
            <a:endParaRPr lang="de-CH" sz="2800" b="1" i="1" dirty="0"/>
          </a:p>
        </p:txBody>
      </p:sp>
      <p:sp>
        <p:nvSpPr>
          <p:cNvPr id="26" name="Foliennummernplatzhalter 5">
            <a:extLst>
              <a:ext uri="{FF2B5EF4-FFF2-40B4-BE49-F238E27FC236}">
                <a16:creationId xmlns:a16="http://schemas.microsoft.com/office/drawing/2014/main" id="{BC094696-ED49-8987-EE57-8BF1F525FAF1}"/>
              </a:ext>
            </a:extLst>
          </p:cNvPr>
          <p:cNvSpPr txBox="1">
            <a:spLocks/>
          </p:cNvSpPr>
          <p:nvPr/>
        </p:nvSpPr>
        <p:spPr>
          <a:xfrm>
            <a:off x="11661672" y="6372161"/>
            <a:ext cx="321625" cy="10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algn="r" defTabSz="914400" rtl="0" eaLnBrk="1" latinLnBrk="0" hangingPunct="1">
              <a:defRPr sz="82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2AD375-037F-43D0-B059-5172DA06796A}" type="slidenum">
              <a:rPr lang="de-CH" smtClean="0"/>
              <a:pPr/>
              <a:t>14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10739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CCF0B754-4678-C398-4019-1CC7C1D8304F}"/>
              </a:ext>
            </a:extLst>
          </p:cNvPr>
          <p:cNvGrpSpPr/>
          <p:nvPr/>
        </p:nvGrpSpPr>
        <p:grpSpPr>
          <a:xfrm>
            <a:off x="-4269" y="4812136"/>
            <a:ext cx="1483896" cy="1185443"/>
            <a:chOff x="466018" y="2068629"/>
            <a:chExt cx="1483896" cy="1185443"/>
          </a:xfrm>
        </p:grpSpPr>
        <p:pic>
          <p:nvPicPr>
            <p:cNvPr id="44" name="Grafik 43">
              <a:extLst>
                <a:ext uri="{FF2B5EF4-FFF2-40B4-BE49-F238E27FC236}">
                  <a16:creationId xmlns:a16="http://schemas.microsoft.com/office/drawing/2014/main" id="{A196CEFD-6ACB-1406-2B25-900C6D9CA8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66018" y="2068629"/>
              <a:ext cx="1483896" cy="1185443"/>
            </a:xfrm>
            <a:prstGeom prst="rect">
              <a:avLst/>
            </a:prstGeom>
          </p:spPr>
        </p:pic>
        <p:sp>
          <p:nvSpPr>
            <p:cNvPr id="45" name="Rechteck 44">
              <a:extLst>
                <a:ext uri="{FF2B5EF4-FFF2-40B4-BE49-F238E27FC236}">
                  <a16:creationId xmlns:a16="http://schemas.microsoft.com/office/drawing/2014/main" id="{490F6704-6042-8899-BD73-EE7ED196C522}"/>
                </a:ext>
              </a:extLst>
            </p:cNvPr>
            <p:cNvSpPr/>
            <p:nvPr/>
          </p:nvSpPr>
          <p:spPr>
            <a:xfrm rot="20938050">
              <a:off x="713072" y="2321012"/>
              <a:ext cx="859531" cy="4958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de-CH" altLang="de-DE" sz="1200" b="1" dirty="0"/>
                <a:t>Fristen </a:t>
              </a:r>
            </a:p>
            <a:p>
              <a:pPr>
                <a:lnSpc>
                  <a:spcPct val="114000"/>
                </a:lnSpc>
              </a:pPr>
              <a:r>
                <a:rPr lang="de-CH" altLang="de-DE" sz="1200" b="1" dirty="0"/>
                <a:t>beachten</a:t>
              </a:r>
              <a:endParaRPr lang="de-CH" sz="1200" b="1" dirty="0"/>
            </a:p>
          </p:txBody>
        </p:sp>
      </p:grpSp>
      <p:sp>
        <p:nvSpPr>
          <p:cNvPr id="9" name="Rechteck 8"/>
          <p:cNvSpPr/>
          <p:nvPr/>
        </p:nvSpPr>
        <p:spPr>
          <a:xfrm>
            <a:off x="840060" y="3432154"/>
            <a:ext cx="85303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CH" dirty="0">
              <a:solidFill>
                <a:srgbClr val="000000"/>
              </a:solidFill>
              <a:latin typeface="Roboto"/>
            </a:endParaRPr>
          </a:p>
          <a:p>
            <a:endParaRPr lang="de-CH" dirty="0">
              <a:solidFill>
                <a:srgbClr val="000000"/>
              </a:solidFill>
              <a:latin typeface="Roboto"/>
            </a:endParaRPr>
          </a:p>
          <a:p>
            <a:endParaRPr lang="de-CH" dirty="0">
              <a:solidFill>
                <a:srgbClr val="000000"/>
              </a:solidFill>
              <a:latin typeface="Roboto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918BA736-3302-4A40-B299-6E6E656BE1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0060" y="1124744"/>
            <a:ext cx="10656540" cy="735293"/>
          </a:xfrm>
        </p:spPr>
        <p:txBody>
          <a:bodyPr/>
          <a:lstStyle/>
          <a:p>
            <a:r>
              <a:rPr lang="de-CH" sz="3600" b="1" dirty="0"/>
              <a:t>Projektplanungsschritte - Ideen</a:t>
            </a:r>
            <a:br>
              <a:rPr lang="de-CH" sz="3600" b="1" dirty="0"/>
            </a:br>
            <a:r>
              <a:rPr lang="de-CH" sz="2400" b="1" i="1" dirty="0"/>
              <a:t>planen, umsetzen und reflektieren</a:t>
            </a:r>
          </a:p>
        </p:txBody>
      </p:sp>
      <p:sp>
        <p:nvSpPr>
          <p:cNvPr id="10" name="Rechteck 9"/>
          <p:cNvSpPr/>
          <p:nvPr/>
        </p:nvSpPr>
        <p:spPr>
          <a:xfrm>
            <a:off x="1301251" y="1988840"/>
            <a:ext cx="4658397" cy="1362172"/>
          </a:xfrm>
          <a:prstGeom prst="rect">
            <a:avLst/>
          </a:prstGeom>
          <a:noFill/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b="1" dirty="0">
                <a:solidFill>
                  <a:schemeClr val="tx1"/>
                </a:solidFill>
              </a:rPr>
              <a:t>Ziel definieren: </a:t>
            </a:r>
          </a:p>
          <a:p>
            <a:pPr algn="ctr"/>
            <a:r>
              <a:rPr lang="de-CH" sz="1400" dirty="0">
                <a:solidFill>
                  <a:schemeClr val="tx1"/>
                </a:solidFill>
              </a:rPr>
              <a:t>Kreatives Potential / kulturelle Neugier / Mitgestaltung der </a:t>
            </a:r>
            <a:r>
              <a:rPr lang="de-CH" sz="1400" dirty="0" err="1">
                <a:solidFill>
                  <a:schemeClr val="tx1"/>
                </a:solidFill>
              </a:rPr>
              <a:t>Schüler:innen</a:t>
            </a:r>
            <a:r>
              <a:rPr lang="de-CH" sz="1400" dirty="0">
                <a:solidFill>
                  <a:schemeClr val="tx1"/>
                </a:solidFill>
              </a:rPr>
              <a:t> … fördern?</a:t>
            </a:r>
          </a:p>
          <a:p>
            <a:pPr algn="ctr"/>
            <a:r>
              <a:rPr lang="de-CH" sz="1400" dirty="0">
                <a:solidFill>
                  <a:schemeClr val="tx1"/>
                </a:solidFill>
              </a:rPr>
              <a:t>Stärkung von welchen Kompetenzen im Fokus?</a:t>
            </a:r>
          </a:p>
          <a:p>
            <a:pPr algn="ctr"/>
            <a:r>
              <a:rPr lang="de-CH" sz="1400" dirty="0">
                <a:solidFill>
                  <a:schemeClr val="tx1"/>
                </a:solidFill>
              </a:rPr>
              <a:t>Lehrplanbezüge herstellen / Themen entdecken, vertiefen, erforschen? ...</a:t>
            </a:r>
            <a:endParaRPr lang="de-CH" altLang="de-DE" sz="1400" dirty="0">
              <a:solidFill>
                <a:schemeClr val="tx1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1301252" y="3516689"/>
            <a:ext cx="4348418" cy="1004472"/>
          </a:xfrm>
          <a:prstGeom prst="rect">
            <a:avLst/>
          </a:prstGeom>
          <a:noFill/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4000"/>
              </a:lnSpc>
            </a:pPr>
            <a:r>
              <a:rPr lang="de-CH" altLang="de-DE" sz="1400" b="1" dirty="0" err="1">
                <a:solidFill>
                  <a:schemeClr val="tx1"/>
                </a:solidFill>
              </a:rPr>
              <a:t>Projektpartner:in</a:t>
            </a:r>
            <a:r>
              <a:rPr lang="de-CH" altLang="de-DE" sz="1400" b="1" dirty="0">
                <a:solidFill>
                  <a:schemeClr val="tx1"/>
                </a:solidFill>
              </a:rPr>
              <a:t> und Rollenmodell definieren: </a:t>
            </a:r>
          </a:p>
          <a:p>
            <a:pPr>
              <a:lnSpc>
                <a:spcPct val="114000"/>
              </a:lnSpc>
            </a:pPr>
            <a:r>
              <a:rPr lang="de-CH" altLang="de-DE" sz="1400" dirty="0">
                <a:solidFill>
                  <a:schemeClr val="tx1"/>
                </a:solidFill>
              </a:rPr>
              <a:t>Zusammenarbeitsform Schule/Lehrperson mit Kulturschaffenden</a:t>
            </a:r>
          </a:p>
        </p:txBody>
      </p:sp>
      <p:sp>
        <p:nvSpPr>
          <p:cNvPr id="12" name="Rechteck 11"/>
          <p:cNvSpPr/>
          <p:nvPr/>
        </p:nvSpPr>
        <p:spPr>
          <a:xfrm>
            <a:off x="6096000" y="2217190"/>
            <a:ext cx="3744416" cy="914400"/>
          </a:xfrm>
          <a:prstGeom prst="rect">
            <a:avLst/>
          </a:prstGeom>
          <a:noFill/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4000"/>
              </a:lnSpc>
            </a:pPr>
            <a:r>
              <a:rPr lang="de-CH" altLang="de-DE" sz="1400" b="1" dirty="0">
                <a:solidFill>
                  <a:schemeClr val="tx1"/>
                </a:solidFill>
              </a:rPr>
              <a:t>Projektart &amp; Involvierungsgrad definieren: </a:t>
            </a:r>
          </a:p>
          <a:p>
            <a:pPr>
              <a:lnSpc>
                <a:spcPct val="114000"/>
              </a:lnSpc>
            </a:pPr>
            <a:r>
              <a:rPr lang="de-CH" altLang="de-DE" sz="1400" dirty="0">
                <a:solidFill>
                  <a:schemeClr val="tx1"/>
                </a:solidFill>
              </a:rPr>
              <a:t>rezeptiv, interaktiv, partizipativ, </a:t>
            </a:r>
            <a:r>
              <a:rPr lang="de-CH" altLang="de-DE" sz="1400" dirty="0" err="1">
                <a:solidFill>
                  <a:schemeClr val="tx1"/>
                </a:solidFill>
              </a:rPr>
              <a:t>kollaborativ</a:t>
            </a:r>
            <a:r>
              <a:rPr lang="de-CH" altLang="de-DE" sz="1400" dirty="0">
                <a:solidFill>
                  <a:schemeClr val="tx1"/>
                </a:solidFill>
              </a:rPr>
              <a:t> …</a:t>
            </a:r>
          </a:p>
        </p:txBody>
      </p:sp>
      <p:sp>
        <p:nvSpPr>
          <p:cNvPr id="13" name="Rechteck 12"/>
          <p:cNvSpPr/>
          <p:nvPr/>
        </p:nvSpPr>
        <p:spPr>
          <a:xfrm>
            <a:off x="8718644" y="3487554"/>
            <a:ext cx="3113534" cy="1227967"/>
          </a:xfrm>
          <a:prstGeom prst="rect">
            <a:avLst/>
          </a:prstGeom>
          <a:noFill/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4000"/>
              </a:lnSpc>
            </a:pPr>
            <a:r>
              <a:rPr lang="de-CH" altLang="de-DE" sz="1400" b="1" dirty="0">
                <a:solidFill>
                  <a:schemeClr val="tx1"/>
                </a:solidFill>
              </a:rPr>
              <a:t>Projektform definieren: </a:t>
            </a:r>
          </a:p>
          <a:p>
            <a:pPr>
              <a:lnSpc>
                <a:spcPct val="114000"/>
              </a:lnSpc>
            </a:pPr>
            <a:r>
              <a:rPr lang="de-CH" sz="1400" dirty="0">
                <a:solidFill>
                  <a:schemeClr val="tx1"/>
                </a:solidFill>
              </a:rPr>
              <a:t>Workshop, Aufführung, Konzert, Lesung, Reise an Kulturorte … oder Kombination aus mehreren Formen für längerfristige Projekte</a:t>
            </a:r>
            <a:endParaRPr lang="de-CH" altLang="de-DE" sz="1400" b="1" dirty="0">
              <a:solidFill>
                <a:schemeClr val="tx1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5800030" y="3516689"/>
            <a:ext cx="2770500" cy="1015138"/>
          </a:xfrm>
          <a:prstGeom prst="rect">
            <a:avLst/>
          </a:prstGeom>
          <a:noFill/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4000"/>
              </a:lnSpc>
            </a:pPr>
            <a:r>
              <a:rPr lang="de-CH" altLang="de-DE" sz="1400" b="1" dirty="0">
                <a:solidFill>
                  <a:schemeClr val="tx1"/>
                </a:solidFill>
              </a:rPr>
              <a:t>Umsetzungsart wählen: </a:t>
            </a:r>
          </a:p>
          <a:p>
            <a:pPr>
              <a:lnSpc>
                <a:spcPct val="114000"/>
              </a:lnSpc>
            </a:pPr>
            <a:r>
              <a:rPr lang="de-CH" altLang="de-DE" sz="1400" dirty="0">
                <a:solidFill>
                  <a:schemeClr val="tx1"/>
                </a:solidFill>
              </a:rPr>
              <a:t>Kulturangebote von «Kultur und Schule» nutzen </a:t>
            </a:r>
            <a:r>
              <a:rPr lang="de-CH" altLang="de-DE" sz="1400" b="1" dirty="0">
                <a:solidFill>
                  <a:schemeClr val="tx1"/>
                </a:solidFill>
              </a:rPr>
              <a:t>oder </a:t>
            </a:r>
            <a:r>
              <a:rPr lang="de-CH" altLang="de-DE" sz="1400" dirty="0">
                <a:solidFill>
                  <a:schemeClr val="tx1"/>
                </a:solidFill>
              </a:rPr>
              <a:t>individuelle Projekte aufbauen/umsetzen</a:t>
            </a:r>
          </a:p>
        </p:txBody>
      </p:sp>
      <p:sp>
        <p:nvSpPr>
          <p:cNvPr id="2" name="Rechteck 1"/>
          <p:cNvSpPr/>
          <p:nvPr/>
        </p:nvSpPr>
        <p:spPr>
          <a:xfrm>
            <a:off x="9976767" y="2217190"/>
            <a:ext cx="1855411" cy="914400"/>
          </a:xfrm>
          <a:prstGeom prst="rect">
            <a:avLst/>
          </a:prstGeom>
          <a:noFill/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4000"/>
              </a:lnSpc>
            </a:pPr>
            <a:r>
              <a:rPr lang="de-CH" sz="1400" b="1" dirty="0">
                <a:solidFill>
                  <a:schemeClr val="tx1"/>
                </a:solidFill>
              </a:rPr>
              <a:t>Zeitlichen Aufwand definieren: </a:t>
            </a:r>
          </a:p>
          <a:p>
            <a:pPr>
              <a:lnSpc>
                <a:spcPct val="114000"/>
              </a:lnSpc>
            </a:pPr>
            <a:r>
              <a:rPr lang="de-CH" sz="1400" dirty="0">
                <a:solidFill>
                  <a:schemeClr val="tx1"/>
                </a:solidFill>
              </a:rPr>
              <a:t>kurz- bis langfristig</a:t>
            </a:r>
          </a:p>
        </p:txBody>
      </p:sp>
      <p:cxnSp>
        <p:nvCxnSpPr>
          <p:cNvPr id="16" name="Gerade Verbindung mit Pfeil 15"/>
          <p:cNvCxnSpPr>
            <a:cxnSpLocks/>
            <a:stCxn id="10" idx="3"/>
            <a:endCxn id="12" idx="1"/>
          </p:cNvCxnSpPr>
          <p:nvPr/>
        </p:nvCxnSpPr>
        <p:spPr>
          <a:xfrm>
            <a:off x="5959648" y="2669926"/>
            <a:ext cx="136352" cy="4464"/>
          </a:xfrm>
          <a:prstGeom prst="straightConnector1">
            <a:avLst/>
          </a:prstGeom>
          <a:ln w="952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>
            <a:stCxn id="2" idx="2"/>
          </p:cNvCxnSpPr>
          <p:nvPr/>
        </p:nvCxnSpPr>
        <p:spPr>
          <a:xfrm>
            <a:off x="10904473" y="3131590"/>
            <a:ext cx="0" cy="355964"/>
          </a:xfrm>
          <a:prstGeom prst="straightConnector1">
            <a:avLst/>
          </a:prstGeom>
          <a:ln w="952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/>
          <p:cNvCxnSpPr>
            <a:cxnSpLocks/>
          </p:cNvCxnSpPr>
          <p:nvPr/>
        </p:nvCxnSpPr>
        <p:spPr>
          <a:xfrm flipH="1">
            <a:off x="5650418" y="4036706"/>
            <a:ext cx="147366" cy="0"/>
          </a:xfrm>
          <a:prstGeom prst="straightConnector1">
            <a:avLst/>
          </a:prstGeom>
          <a:ln w="952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Rechteck 133"/>
          <p:cNvSpPr/>
          <p:nvPr/>
        </p:nvSpPr>
        <p:spPr>
          <a:xfrm>
            <a:off x="8704690" y="5032105"/>
            <a:ext cx="3113534" cy="1004472"/>
          </a:xfrm>
          <a:prstGeom prst="rect">
            <a:avLst/>
          </a:prstGeom>
          <a:noFill/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>
              <a:lnSpc>
                <a:spcPct val="114000"/>
              </a:lnSpc>
            </a:pPr>
            <a:r>
              <a:rPr lang="de-CH" altLang="de-DE" sz="1400" b="1" dirty="0">
                <a:solidFill>
                  <a:schemeClr val="tx1"/>
                </a:solidFill>
              </a:rPr>
              <a:t>Reflexion/Dokumentation mit allen </a:t>
            </a:r>
            <a:r>
              <a:rPr lang="de-CH" altLang="de-DE" sz="1400" b="1" dirty="0" err="1">
                <a:solidFill>
                  <a:schemeClr val="tx1"/>
                </a:solidFill>
              </a:rPr>
              <a:t>Projektpartner:innen</a:t>
            </a:r>
            <a:r>
              <a:rPr lang="de-CH" altLang="de-DE" sz="1400" b="1" dirty="0">
                <a:solidFill>
                  <a:schemeClr val="tx1"/>
                </a:solidFill>
              </a:rPr>
              <a:t> </a:t>
            </a:r>
            <a:endParaRPr lang="de-CH" altLang="de-DE" sz="1400" dirty="0">
              <a:solidFill>
                <a:schemeClr val="tx1"/>
              </a:solidFill>
            </a:endParaRPr>
          </a:p>
        </p:txBody>
      </p:sp>
      <p:cxnSp>
        <p:nvCxnSpPr>
          <p:cNvPr id="138" name="Gerade Verbindung mit Pfeil 137"/>
          <p:cNvCxnSpPr>
            <a:stCxn id="12" idx="3"/>
            <a:endCxn id="2" idx="1"/>
          </p:cNvCxnSpPr>
          <p:nvPr/>
        </p:nvCxnSpPr>
        <p:spPr>
          <a:xfrm>
            <a:off x="9840416" y="2674390"/>
            <a:ext cx="136351" cy="0"/>
          </a:xfrm>
          <a:prstGeom prst="straightConnector1">
            <a:avLst/>
          </a:prstGeom>
          <a:ln w="952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hteck 19">
            <a:extLst>
              <a:ext uri="{FF2B5EF4-FFF2-40B4-BE49-F238E27FC236}">
                <a16:creationId xmlns:a16="http://schemas.microsoft.com/office/drawing/2014/main" id="{13345A8B-E790-0DC7-F2DF-05FE903D23A4}"/>
              </a:ext>
            </a:extLst>
          </p:cNvPr>
          <p:cNvSpPr/>
          <p:nvPr/>
        </p:nvSpPr>
        <p:spPr>
          <a:xfrm>
            <a:off x="1301250" y="4715521"/>
            <a:ext cx="5722115" cy="1316373"/>
          </a:xfrm>
          <a:prstGeom prst="rect">
            <a:avLst/>
          </a:prstGeom>
          <a:noFill/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altLang="de-DE" sz="1400" b="1" dirty="0">
                <a:solidFill>
                  <a:schemeClr val="tx1"/>
                </a:solidFill>
              </a:rPr>
              <a:t>Antrag stellen / </a:t>
            </a:r>
            <a:r>
              <a:rPr lang="de-CH" sz="1400" b="1" dirty="0">
                <a:solidFill>
                  <a:schemeClr val="tx1"/>
                </a:solidFill>
              </a:rPr>
              <a:t>Angebot auswählen / für Umsetzung bewerben:</a:t>
            </a:r>
            <a:endParaRPr lang="de-CH" altLang="de-DE" sz="1400" b="1" dirty="0">
              <a:solidFill>
                <a:schemeClr val="tx1"/>
              </a:solidFill>
            </a:endParaRPr>
          </a:p>
          <a:p>
            <a:pPr>
              <a:lnSpc>
                <a:spcPct val="114000"/>
              </a:lnSpc>
            </a:pPr>
            <a:r>
              <a:rPr lang="de-CH" sz="1400" dirty="0">
                <a:solidFill>
                  <a:schemeClr val="tx1"/>
                </a:solidFill>
                <a:hlinkClick r:id="rId4"/>
              </a:rPr>
              <a:t>Kulturgutscheine</a:t>
            </a:r>
            <a:r>
              <a:rPr lang="de-CH" sz="1400" b="1" dirty="0">
                <a:solidFill>
                  <a:schemeClr val="tx1"/>
                </a:solidFill>
              </a:rPr>
              <a:t> / </a:t>
            </a:r>
            <a:r>
              <a:rPr lang="de-CH" sz="1400" dirty="0">
                <a:hlinkClick r:id="rId5"/>
              </a:rPr>
              <a:t>Angebotspalette Kulturgutscheine</a:t>
            </a:r>
            <a:endParaRPr lang="de-CH" sz="1400" dirty="0"/>
          </a:p>
          <a:p>
            <a:pPr>
              <a:lnSpc>
                <a:spcPct val="114000"/>
              </a:lnSpc>
            </a:pPr>
            <a:r>
              <a:rPr lang="de-CH" sz="1400" dirty="0" err="1">
                <a:hlinkClick r:id="rId6"/>
              </a:rPr>
              <a:t>KidS</a:t>
            </a:r>
            <a:r>
              <a:rPr lang="de-CH" sz="1400" dirty="0">
                <a:hlinkClick r:id="rId6"/>
              </a:rPr>
              <a:t> </a:t>
            </a:r>
            <a:endParaRPr lang="de-CH" sz="1400" dirty="0"/>
          </a:p>
          <a:p>
            <a:pPr>
              <a:lnSpc>
                <a:spcPct val="114000"/>
              </a:lnSpc>
            </a:pPr>
            <a:r>
              <a:rPr lang="de-CH" sz="1400" dirty="0">
                <a:solidFill>
                  <a:schemeClr val="tx1"/>
                </a:solidFill>
                <a:hlinkClick r:id="rId7"/>
              </a:rPr>
              <a:t>Ausgewählte Kulturangebote und -projekte für Schulen</a:t>
            </a:r>
            <a:endParaRPr lang="de-CH" sz="1400" dirty="0">
              <a:solidFill>
                <a:schemeClr val="tx1"/>
              </a:solidFill>
            </a:endParaRPr>
          </a:p>
          <a:p>
            <a:pPr>
              <a:lnSpc>
                <a:spcPct val="114000"/>
              </a:lnSpc>
            </a:pPr>
            <a:r>
              <a:rPr lang="de-CH" sz="1400" dirty="0" err="1">
                <a:hlinkClick r:id="rId8"/>
              </a:rPr>
              <a:t>Kulturagent.innen</a:t>
            </a:r>
            <a:r>
              <a:rPr lang="de-CH" sz="1400" dirty="0">
                <a:hlinkClick r:id="rId8"/>
              </a:rPr>
              <a:t> Schweiz</a:t>
            </a:r>
            <a:endParaRPr lang="de-CH" sz="1400" dirty="0"/>
          </a:p>
        </p:txBody>
      </p:sp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D46BCA49-BD80-FED2-3EEA-445D7D1AAF90}"/>
              </a:ext>
            </a:extLst>
          </p:cNvPr>
          <p:cNvCxnSpPr>
            <a:cxnSpLocks/>
            <a:stCxn id="11" idx="2"/>
          </p:cNvCxnSpPr>
          <p:nvPr/>
        </p:nvCxnSpPr>
        <p:spPr>
          <a:xfrm flipH="1">
            <a:off x="3473357" y="4521161"/>
            <a:ext cx="2104" cy="194360"/>
          </a:xfrm>
          <a:prstGeom prst="straightConnector1">
            <a:avLst/>
          </a:prstGeom>
          <a:ln w="952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hteck 36">
            <a:extLst>
              <a:ext uri="{FF2B5EF4-FFF2-40B4-BE49-F238E27FC236}">
                <a16:creationId xmlns:a16="http://schemas.microsoft.com/office/drawing/2014/main" id="{85029D36-AA38-227F-260D-3F8CF85E5607}"/>
              </a:ext>
            </a:extLst>
          </p:cNvPr>
          <p:cNvSpPr/>
          <p:nvPr/>
        </p:nvSpPr>
        <p:spPr>
          <a:xfrm>
            <a:off x="7248127" y="4715521"/>
            <a:ext cx="1287407" cy="1321056"/>
          </a:xfrm>
          <a:prstGeom prst="rect">
            <a:avLst/>
          </a:prstGeom>
          <a:noFill/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lnSpc>
                <a:spcPct val="114000"/>
              </a:lnSpc>
            </a:pPr>
            <a:r>
              <a:rPr lang="de-CH" altLang="de-DE" sz="1400" b="1" dirty="0">
                <a:solidFill>
                  <a:schemeClr val="tx1"/>
                </a:solidFill>
              </a:rPr>
              <a:t>Umsetzung</a:t>
            </a:r>
            <a:endParaRPr lang="de-CH" altLang="de-DE" sz="1400" dirty="0">
              <a:solidFill>
                <a:schemeClr val="tx1"/>
              </a:solidFill>
            </a:endParaRPr>
          </a:p>
        </p:txBody>
      </p:sp>
      <p:cxnSp>
        <p:nvCxnSpPr>
          <p:cNvPr id="56" name="Gerade Verbindung mit Pfeil 55">
            <a:extLst>
              <a:ext uri="{FF2B5EF4-FFF2-40B4-BE49-F238E27FC236}">
                <a16:creationId xmlns:a16="http://schemas.microsoft.com/office/drawing/2014/main" id="{981037A6-F304-A070-9FCD-A21B797A27C2}"/>
              </a:ext>
            </a:extLst>
          </p:cNvPr>
          <p:cNvCxnSpPr>
            <a:cxnSpLocks/>
          </p:cNvCxnSpPr>
          <p:nvPr/>
        </p:nvCxnSpPr>
        <p:spPr>
          <a:xfrm flipH="1">
            <a:off x="8560802" y="4013067"/>
            <a:ext cx="147366" cy="0"/>
          </a:xfrm>
          <a:prstGeom prst="straightConnector1">
            <a:avLst/>
          </a:prstGeom>
          <a:ln w="952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rade Verbindung mit Pfeil 58">
            <a:extLst>
              <a:ext uri="{FF2B5EF4-FFF2-40B4-BE49-F238E27FC236}">
                <a16:creationId xmlns:a16="http://schemas.microsoft.com/office/drawing/2014/main" id="{8F1252C8-2D47-9780-2DEC-3B5763B1F6EC}"/>
              </a:ext>
            </a:extLst>
          </p:cNvPr>
          <p:cNvCxnSpPr/>
          <p:nvPr/>
        </p:nvCxnSpPr>
        <p:spPr>
          <a:xfrm>
            <a:off x="8551937" y="5534341"/>
            <a:ext cx="136351" cy="4464"/>
          </a:xfrm>
          <a:prstGeom prst="straightConnector1">
            <a:avLst/>
          </a:prstGeom>
          <a:ln w="952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Gerade Verbindung mit Pfeil 59">
            <a:extLst>
              <a:ext uri="{FF2B5EF4-FFF2-40B4-BE49-F238E27FC236}">
                <a16:creationId xmlns:a16="http://schemas.microsoft.com/office/drawing/2014/main" id="{95C71B9C-F5D5-DD91-E7B8-056C7E494898}"/>
              </a:ext>
            </a:extLst>
          </p:cNvPr>
          <p:cNvCxnSpPr/>
          <p:nvPr/>
        </p:nvCxnSpPr>
        <p:spPr>
          <a:xfrm>
            <a:off x="7039769" y="5543378"/>
            <a:ext cx="136351" cy="4464"/>
          </a:xfrm>
          <a:prstGeom prst="straightConnector1">
            <a:avLst/>
          </a:prstGeom>
          <a:ln w="952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platzhalter 7">
            <a:extLst>
              <a:ext uri="{FF2B5EF4-FFF2-40B4-BE49-F238E27FC236}">
                <a16:creationId xmlns:a16="http://schemas.microsoft.com/office/drawing/2014/main" id="{31D1921B-1A39-32DC-79C0-279D81AB7145}"/>
              </a:ext>
            </a:extLst>
          </p:cNvPr>
          <p:cNvSpPr txBox="1">
            <a:spLocks/>
          </p:cNvSpPr>
          <p:nvPr/>
        </p:nvSpPr>
        <p:spPr>
          <a:xfrm>
            <a:off x="839787" y="6321512"/>
            <a:ext cx="10978437" cy="430643"/>
          </a:xfrm>
          <a:prstGeom prst="rect">
            <a:avLst/>
          </a:prstGeom>
        </p:spPr>
        <p:txBody>
          <a:bodyPr/>
          <a:lstStyle>
            <a:lvl1pPr marL="0" indent="0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357188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5963" indent="-358775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9500" indent="-363538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6688" indent="-357188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lnSpc>
                <a:spcPct val="100000"/>
              </a:lnSpc>
              <a:buClr>
                <a:schemeClr val="accent2"/>
              </a:buClr>
              <a:buSzPct val="90000"/>
              <a:defRPr/>
            </a:pPr>
            <a:r>
              <a:rPr lang="de-CH" sz="1000" dirty="0">
                <a:latin typeface="+mj-lt"/>
              </a:rPr>
              <a:t>Bildungs- und Kulturdirektion / </a:t>
            </a:r>
            <a:r>
              <a:rPr lang="fr-FR" sz="1000" spc="53" dirty="0">
                <a:latin typeface="+mj-lt"/>
              </a:rPr>
              <a:t>Direction de l’instruction publique et de la culture du canton de Berne</a:t>
            </a:r>
          </a:p>
          <a:p>
            <a:pPr eaLnBrk="0" fontAlgn="base" hangingPunct="0">
              <a:lnSpc>
                <a:spcPct val="100000"/>
              </a:lnSpc>
              <a:buClr>
                <a:schemeClr val="accent2"/>
              </a:buClr>
              <a:buSzPct val="90000"/>
              <a:defRPr/>
            </a:pPr>
            <a:r>
              <a:rPr lang="de-CH" sz="1000" dirty="0">
                <a:latin typeface="+mj-lt"/>
              </a:rPr>
              <a:t>Amt für Kultur, Kulturförderung, Fachbereich Kulturvermittlung / </a:t>
            </a:r>
            <a:r>
              <a:rPr lang="fr-CH" sz="1000" dirty="0">
                <a:latin typeface="+mj-lt"/>
              </a:rPr>
              <a:t>Office de la culture, Encouragement des activités culturelles, Unité Médiation culturelle</a:t>
            </a:r>
            <a:endParaRPr lang="fr-FR" sz="1000" spc="53" dirty="0">
              <a:latin typeface="+mj-lt"/>
            </a:endParaRPr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309D51ED-38AD-E4FD-4FFA-86F5BA409426}"/>
              </a:ext>
            </a:extLst>
          </p:cNvPr>
          <p:cNvSpPr txBox="1">
            <a:spLocks/>
          </p:cNvSpPr>
          <p:nvPr/>
        </p:nvSpPr>
        <p:spPr>
          <a:xfrm>
            <a:off x="11661672" y="6525344"/>
            <a:ext cx="321625" cy="10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algn="r" defTabSz="914400" rtl="0" eaLnBrk="1" latinLnBrk="0" hangingPunct="1">
              <a:defRPr sz="82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2AD375-037F-43D0-B059-5172DA06796A}" type="slidenum">
              <a:rPr lang="de-CH" smtClean="0"/>
              <a:pPr/>
              <a:t>15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970976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>
          <a:xfrm>
            <a:off x="742728" y="1770915"/>
            <a:ext cx="11449272" cy="548216"/>
          </a:xfrm>
        </p:spPr>
        <p:txBody>
          <a:bodyPr/>
          <a:lstStyle/>
          <a:p>
            <a:pPr>
              <a:spcAft>
                <a:spcPct val="0"/>
              </a:spcAft>
            </a:pPr>
            <a:br>
              <a:rPr lang="de-CH" altLang="de-DE" sz="3200" b="1" dirty="0"/>
            </a:br>
            <a:endParaRPr lang="de-CH" altLang="de-DE" sz="3200" dirty="0"/>
          </a:p>
        </p:txBody>
      </p:sp>
      <p:sp>
        <p:nvSpPr>
          <p:cNvPr id="7" name="Rechteck 6"/>
          <p:cNvSpPr/>
          <p:nvPr/>
        </p:nvSpPr>
        <p:spPr>
          <a:xfrm>
            <a:off x="816900" y="6430792"/>
            <a:ext cx="93115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  <a:buClrTx/>
              <a:defRPr/>
            </a:pPr>
            <a:endParaRPr lang="de-CH" dirty="0"/>
          </a:p>
        </p:txBody>
      </p:sp>
      <p:sp>
        <p:nvSpPr>
          <p:cNvPr id="16" name="Foliennummernplatzhalter 5"/>
          <p:cNvSpPr txBox="1">
            <a:spLocks/>
          </p:cNvSpPr>
          <p:nvPr/>
        </p:nvSpPr>
        <p:spPr>
          <a:xfrm>
            <a:off x="11661672" y="6525344"/>
            <a:ext cx="321625" cy="10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algn="r" defTabSz="914400" rtl="0" eaLnBrk="1" latinLnBrk="0" hangingPunct="1">
              <a:defRPr sz="82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2AD375-037F-43D0-B059-5172DA06796A}" type="slidenum">
              <a:rPr lang="de-CH" smtClean="0"/>
              <a:pPr/>
              <a:t>16</a:t>
            </a:fld>
            <a:endParaRPr lang="de-CH" dirty="0"/>
          </a:p>
        </p:txBody>
      </p:sp>
      <p:sp>
        <p:nvSpPr>
          <p:cNvPr id="18" name="Textplatzhalter 7">
            <a:extLst>
              <a:ext uri="{FF2B5EF4-FFF2-40B4-BE49-F238E27FC236}">
                <a16:creationId xmlns:a16="http://schemas.microsoft.com/office/drawing/2014/main" id="{ACD0557C-B142-4A0C-83B1-40038037FA5F}"/>
              </a:ext>
            </a:extLst>
          </p:cNvPr>
          <p:cNvSpPr txBox="1">
            <a:spLocks/>
          </p:cNvSpPr>
          <p:nvPr/>
        </p:nvSpPr>
        <p:spPr>
          <a:xfrm>
            <a:off x="839787" y="6321512"/>
            <a:ext cx="10978437" cy="430643"/>
          </a:xfrm>
          <a:prstGeom prst="rect">
            <a:avLst/>
          </a:prstGeom>
        </p:spPr>
        <p:txBody>
          <a:bodyPr/>
          <a:lstStyle>
            <a:lvl1pPr marL="0" indent="0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357188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5963" indent="-358775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9500" indent="-363538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6688" indent="-357188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lnSpc>
                <a:spcPct val="100000"/>
              </a:lnSpc>
              <a:buClr>
                <a:schemeClr val="accent2"/>
              </a:buClr>
              <a:buSzPct val="90000"/>
              <a:defRPr/>
            </a:pPr>
            <a:r>
              <a:rPr lang="de-CH" sz="1000" dirty="0">
                <a:latin typeface="+mj-lt"/>
              </a:rPr>
              <a:t>Bildungs- und Kulturdirektion / </a:t>
            </a:r>
            <a:r>
              <a:rPr lang="fr-FR" sz="1000" spc="53" dirty="0">
                <a:latin typeface="+mj-lt"/>
              </a:rPr>
              <a:t>Direction de l’instruction publique et de la culture du canton de Berne</a:t>
            </a:r>
          </a:p>
          <a:p>
            <a:pPr eaLnBrk="0" fontAlgn="base" hangingPunct="0">
              <a:lnSpc>
                <a:spcPct val="100000"/>
              </a:lnSpc>
              <a:buClr>
                <a:schemeClr val="accent2"/>
              </a:buClr>
              <a:buSzPct val="90000"/>
              <a:defRPr/>
            </a:pPr>
            <a:r>
              <a:rPr lang="de-CH" sz="1000" dirty="0">
                <a:latin typeface="+mj-lt"/>
              </a:rPr>
              <a:t>Amt für Kultur, Kulturförderung, Fachbereich Kulturvermittlung / </a:t>
            </a:r>
            <a:r>
              <a:rPr lang="fr-CH" sz="1000" dirty="0">
                <a:latin typeface="+mj-lt"/>
              </a:rPr>
              <a:t>Office de la culture, Encouragement des activités culturelles, Unité Médiation culturelle</a:t>
            </a:r>
            <a:endParaRPr lang="fr-FR" sz="1000" spc="53" dirty="0">
              <a:latin typeface="+mj-lt"/>
            </a:endParaRPr>
          </a:p>
        </p:txBody>
      </p:sp>
      <p:sp>
        <p:nvSpPr>
          <p:cNvPr id="2" name="Stern mit 32 Zacken 5">
            <a:extLst>
              <a:ext uri="{FF2B5EF4-FFF2-40B4-BE49-F238E27FC236}">
                <a16:creationId xmlns:a16="http://schemas.microsoft.com/office/drawing/2014/main" id="{76548B00-2A5D-4183-DA3E-A07A9B63B223}"/>
              </a:ext>
            </a:extLst>
          </p:cNvPr>
          <p:cNvSpPr/>
          <p:nvPr/>
        </p:nvSpPr>
        <p:spPr>
          <a:xfrm>
            <a:off x="1343472" y="2023024"/>
            <a:ext cx="3823547" cy="3791156"/>
          </a:xfrm>
          <a:prstGeom prst="star32">
            <a:avLst>
              <a:gd name="adj" fmla="val 46655"/>
            </a:avLst>
          </a:prstGeom>
          <a:ln>
            <a:solidFill>
              <a:srgbClr val="F0826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CH" sz="2500" b="1" dirty="0">
                <a:hlinkClick r:id="rId3"/>
              </a:rPr>
              <a:t>Login </a:t>
            </a:r>
            <a:r>
              <a:rPr lang="de-CH" sz="2500" b="1" dirty="0" err="1">
                <a:hlinkClick r:id="rId3"/>
              </a:rPr>
              <a:t>Gesuchsportal</a:t>
            </a:r>
            <a:r>
              <a:rPr lang="de-CH" sz="2500" b="1" dirty="0">
                <a:hlinkClick r:id="rId3"/>
              </a:rPr>
              <a:t> </a:t>
            </a:r>
            <a:endParaRPr lang="de-CH" sz="2500" b="1" dirty="0"/>
          </a:p>
        </p:txBody>
      </p:sp>
      <p:sp>
        <p:nvSpPr>
          <p:cNvPr id="11" name="Stern mit 32 Zacken 5">
            <a:extLst>
              <a:ext uri="{FF2B5EF4-FFF2-40B4-BE49-F238E27FC236}">
                <a16:creationId xmlns:a16="http://schemas.microsoft.com/office/drawing/2014/main" id="{657A2D1C-9148-3F4E-84EE-786BC30B9510}"/>
              </a:ext>
            </a:extLst>
          </p:cNvPr>
          <p:cNvSpPr/>
          <p:nvPr/>
        </p:nvSpPr>
        <p:spPr>
          <a:xfrm>
            <a:off x="6310512" y="1949126"/>
            <a:ext cx="3823547" cy="3791156"/>
          </a:xfrm>
          <a:prstGeom prst="star32">
            <a:avLst>
              <a:gd name="adj" fmla="val 46655"/>
            </a:avLst>
          </a:prstGeom>
          <a:ln>
            <a:solidFill>
              <a:srgbClr val="F0826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500" b="1" dirty="0">
                <a:hlinkClick r:id="rId4"/>
              </a:rPr>
              <a:t>Login portail de demandes</a:t>
            </a:r>
            <a:endParaRPr lang="fr-FR" sz="2500" b="1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0036683C-7715-4759-968E-4423E08EBFD5}"/>
              </a:ext>
            </a:extLst>
          </p:cNvPr>
          <p:cNvSpPr txBox="1"/>
          <p:nvPr/>
        </p:nvSpPr>
        <p:spPr>
          <a:xfrm>
            <a:off x="2211129" y="4294025"/>
            <a:ext cx="20882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764613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>
          <a:xfrm>
            <a:off x="799660" y="967476"/>
            <a:ext cx="11449272" cy="548216"/>
          </a:xfrm>
        </p:spPr>
        <p:txBody>
          <a:bodyPr/>
          <a:lstStyle/>
          <a:p>
            <a:pPr>
              <a:spcAft>
                <a:spcPct val="0"/>
              </a:spcAft>
            </a:pPr>
            <a:r>
              <a:rPr lang="de-CH" altLang="de-DE" b="1" dirty="0"/>
              <a:t>Linksammlung l Collection de </a:t>
            </a:r>
            <a:r>
              <a:rPr lang="de-CH" altLang="de-DE" b="1" dirty="0" err="1"/>
              <a:t>liens</a:t>
            </a:r>
            <a:br>
              <a:rPr lang="de-CH" altLang="de-DE" b="1" dirty="0"/>
            </a:br>
            <a:br>
              <a:rPr lang="de-CH" altLang="de-DE" b="1" dirty="0"/>
            </a:br>
            <a:br>
              <a:rPr lang="de-CH" altLang="de-DE" b="1" dirty="0"/>
            </a:br>
            <a:br>
              <a:rPr lang="de-CH" altLang="de-DE" b="1" dirty="0"/>
            </a:br>
            <a:endParaRPr lang="de-CH" altLang="de-DE" dirty="0"/>
          </a:p>
        </p:txBody>
      </p:sp>
      <p:sp>
        <p:nvSpPr>
          <p:cNvPr id="2" name="Rechteck 1"/>
          <p:cNvSpPr/>
          <p:nvPr/>
        </p:nvSpPr>
        <p:spPr>
          <a:xfrm>
            <a:off x="816900" y="1993119"/>
            <a:ext cx="6096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CH" sz="1600" b="1" dirty="0">
                <a:hlinkClick r:id="rId3"/>
              </a:rPr>
              <a:t>Kultur und Schule</a:t>
            </a:r>
            <a:endParaRPr lang="de-CH" sz="1600" b="1" dirty="0"/>
          </a:p>
          <a:p>
            <a:r>
              <a:rPr lang="de-CH" sz="1600" b="1" dirty="0">
                <a:hlinkClick r:id="rId4"/>
              </a:rPr>
              <a:t>Kulturverantwortliche in Schulen</a:t>
            </a:r>
            <a:endParaRPr lang="de-CH" sz="1600" b="1" dirty="0"/>
          </a:p>
          <a:p>
            <a:br>
              <a:rPr lang="de-CH" altLang="de-DE" sz="1600" b="1" dirty="0"/>
            </a:br>
            <a:r>
              <a:rPr lang="de-CH" sz="1600" b="1" dirty="0">
                <a:hlinkClick r:id="rId5"/>
              </a:rPr>
              <a:t>Fördermöglichkeiten und Angebote für Schulen</a:t>
            </a:r>
            <a:endParaRPr lang="de-CH" sz="1600" b="1" dirty="0"/>
          </a:p>
          <a:p>
            <a:r>
              <a:rPr lang="de-CH" sz="1600" dirty="0">
                <a:hlinkClick r:id="rId6"/>
              </a:rPr>
              <a:t>Kulturgutscheine</a:t>
            </a:r>
            <a:r>
              <a:rPr lang="de-CH" sz="1600" dirty="0"/>
              <a:t> / </a:t>
            </a:r>
            <a:r>
              <a:rPr lang="de-CH" sz="1600" dirty="0">
                <a:hlinkClick r:id="rId7"/>
              </a:rPr>
              <a:t>Angebotspalette Kulturgutscheine</a:t>
            </a:r>
            <a:endParaRPr lang="de-CH" sz="1600" dirty="0"/>
          </a:p>
          <a:p>
            <a:r>
              <a:rPr lang="de-CH" sz="1600" dirty="0">
                <a:hlinkClick r:id="rId8"/>
              </a:rPr>
              <a:t>Kulturorte - Reisegutscheine </a:t>
            </a:r>
            <a:endParaRPr lang="de-CH" sz="1600" dirty="0"/>
          </a:p>
          <a:p>
            <a:r>
              <a:rPr lang="de-CH" sz="1600" dirty="0">
                <a:hlinkClick r:id="rId9"/>
              </a:rPr>
              <a:t>Anleitung - Wie beantrage ich einen Kulturgutschein?</a:t>
            </a:r>
            <a:endParaRPr lang="de-CH" sz="1600" dirty="0"/>
          </a:p>
          <a:p>
            <a:r>
              <a:rPr lang="de-CH" sz="1600" dirty="0">
                <a:hlinkClick r:id="rId10"/>
              </a:rPr>
              <a:t>KidS</a:t>
            </a:r>
            <a:endParaRPr lang="de-CH" sz="1600" dirty="0"/>
          </a:p>
          <a:p>
            <a:r>
              <a:rPr lang="de-CH" sz="1600" dirty="0">
                <a:hlinkClick r:id="rId11"/>
              </a:rPr>
              <a:t>Kulturangebote </a:t>
            </a:r>
            <a:r>
              <a:rPr lang="de-CH" sz="1600" dirty="0" err="1">
                <a:hlinkClick r:id="rId11"/>
              </a:rPr>
              <a:t>prêt</a:t>
            </a:r>
            <a:r>
              <a:rPr lang="de-CH" sz="1600" dirty="0">
                <a:hlinkClick r:id="rId11"/>
              </a:rPr>
              <a:t>-à-</a:t>
            </a:r>
            <a:r>
              <a:rPr lang="de-CH" sz="1600" dirty="0" err="1">
                <a:hlinkClick r:id="rId11"/>
              </a:rPr>
              <a:t>participer</a:t>
            </a:r>
            <a:endParaRPr lang="de-CH" sz="1600" dirty="0"/>
          </a:p>
          <a:p>
            <a:r>
              <a:rPr lang="de-CH" sz="1600" dirty="0">
                <a:hlinkClick r:id="rId12"/>
              </a:rPr>
              <a:t>Kulturprojekte tête-à-tête</a:t>
            </a:r>
            <a:endParaRPr lang="de-CH" sz="1600" dirty="0"/>
          </a:p>
          <a:p>
            <a:r>
              <a:rPr lang="de-CH" sz="1600" dirty="0">
                <a:hlinkClick r:id="rId13"/>
              </a:rPr>
              <a:t>Link zu MUS-E, Theaterlink, Kinokultur, Roadmovie</a:t>
            </a:r>
            <a:endParaRPr lang="de-CH" sz="1600" dirty="0"/>
          </a:p>
          <a:p>
            <a:endParaRPr lang="de-CH" sz="1600" dirty="0">
              <a:hlinkClick r:id="" action="ppaction://noaction"/>
            </a:endParaRPr>
          </a:p>
          <a:p>
            <a:r>
              <a:rPr lang="de-CH" sz="1600" dirty="0">
                <a:hlinkClick r:id="" action="ppaction://noaction"/>
              </a:rPr>
              <a:t>Login Gesuchsportal </a:t>
            </a:r>
            <a:endParaRPr lang="de-CH" sz="1600" dirty="0"/>
          </a:p>
          <a:p>
            <a:endParaRPr lang="de-CH" sz="1600" dirty="0"/>
          </a:p>
          <a:p>
            <a:r>
              <a:rPr lang="de-CH" sz="1600" dirty="0">
                <a:hlinkClick r:id="rId14"/>
              </a:rPr>
              <a:t>Leitfaden «Kultur erleben».pdf</a:t>
            </a:r>
            <a:endParaRPr lang="de-CH" sz="1600" dirty="0"/>
          </a:p>
          <a:p>
            <a:endParaRPr lang="de-CH" sz="1600" dirty="0"/>
          </a:p>
        </p:txBody>
      </p:sp>
      <p:sp>
        <p:nvSpPr>
          <p:cNvPr id="6" name="Rechteck 5"/>
          <p:cNvSpPr/>
          <p:nvPr/>
        </p:nvSpPr>
        <p:spPr>
          <a:xfrm>
            <a:off x="6312024" y="1993119"/>
            <a:ext cx="6096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CH" sz="1600" b="1" dirty="0">
                <a:hlinkClick r:id="rId15"/>
              </a:rPr>
              <a:t>Culture et </a:t>
            </a:r>
            <a:r>
              <a:rPr lang="de-CH" sz="1600" b="1" dirty="0" err="1">
                <a:hlinkClick r:id="rId15"/>
              </a:rPr>
              <a:t>école</a:t>
            </a:r>
            <a:br>
              <a:rPr lang="de-CH" sz="1600" b="1" dirty="0"/>
            </a:br>
            <a:r>
              <a:rPr lang="fr-FR" sz="1600" b="1" dirty="0">
                <a:hlinkClick r:id="rId16"/>
              </a:rPr>
              <a:t>Responsables de la culture dans les écoles</a:t>
            </a:r>
            <a:endParaRPr lang="fr-FR" sz="1600" b="1" dirty="0"/>
          </a:p>
          <a:p>
            <a:br>
              <a:rPr lang="de-CH" sz="1600" dirty="0"/>
            </a:br>
            <a:r>
              <a:rPr lang="fr-FR" sz="1600" b="1" dirty="0">
                <a:hlinkClick r:id="rId17"/>
              </a:rPr>
              <a:t>Soutien et offres pour les écoles</a:t>
            </a:r>
            <a:endParaRPr lang="fr-FR" sz="1600" dirty="0"/>
          </a:p>
          <a:p>
            <a:r>
              <a:rPr lang="fr-FR" sz="1600" dirty="0">
                <a:hlinkClick r:id="rId18"/>
              </a:rPr>
              <a:t>Bons culturels</a:t>
            </a:r>
            <a:r>
              <a:rPr lang="fr-FR" sz="1600" dirty="0"/>
              <a:t> / </a:t>
            </a:r>
            <a:r>
              <a:rPr lang="fr-FR" sz="1600" dirty="0">
                <a:hlinkClick r:id="rId19"/>
              </a:rPr>
              <a:t>Palette d’offres de bons culturels</a:t>
            </a:r>
            <a:endParaRPr lang="fr-FR" sz="1600" dirty="0"/>
          </a:p>
          <a:p>
            <a:r>
              <a:rPr lang="fr-FR" sz="1600" dirty="0">
                <a:hlinkClick r:id="rId20"/>
              </a:rPr>
              <a:t>Lieux culturels - Bon pour une sortie</a:t>
            </a:r>
            <a:endParaRPr lang="fr-FR" sz="1600" dirty="0"/>
          </a:p>
          <a:p>
            <a:r>
              <a:rPr lang="fr-FR" sz="1600" dirty="0">
                <a:hlinkClick r:id="rId21"/>
              </a:rPr>
              <a:t>Instructions - Comment faire une demande de bon culturel ?</a:t>
            </a:r>
            <a:endParaRPr lang="fr-FR" sz="1600" dirty="0"/>
          </a:p>
          <a:p>
            <a:r>
              <a:rPr lang="fr-FR" sz="1600" dirty="0">
                <a:hlinkClick r:id="rId22"/>
              </a:rPr>
              <a:t>Projécoles</a:t>
            </a:r>
            <a:endParaRPr lang="fr-FR" sz="1600" dirty="0"/>
          </a:p>
          <a:p>
            <a:r>
              <a:rPr lang="fr-FR" sz="1600" dirty="0">
                <a:hlinkClick r:id="rId23"/>
              </a:rPr>
              <a:t>Offres culturelles prêt-à-participer</a:t>
            </a:r>
            <a:endParaRPr lang="fr-FR" sz="1600" dirty="0"/>
          </a:p>
          <a:p>
            <a:r>
              <a:rPr lang="fr-FR" sz="1600" dirty="0">
                <a:hlinkClick r:id="rId24"/>
              </a:rPr>
              <a:t>Projets culturels tête-à-tête</a:t>
            </a:r>
            <a:endParaRPr lang="fr-FR" sz="1600" dirty="0"/>
          </a:p>
          <a:p>
            <a:r>
              <a:rPr lang="fr-FR" sz="1600" dirty="0">
                <a:hlinkClick r:id="rId25"/>
              </a:rPr>
              <a:t>Liens vers MUS-E, </a:t>
            </a:r>
            <a:r>
              <a:rPr lang="fr-FR" sz="1600" dirty="0" err="1">
                <a:hlinkClick r:id="rId25"/>
              </a:rPr>
              <a:t>Theaterlink</a:t>
            </a:r>
            <a:r>
              <a:rPr lang="fr-FR" sz="1600" dirty="0">
                <a:hlinkClick r:id="rId25"/>
              </a:rPr>
              <a:t>, </a:t>
            </a:r>
            <a:r>
              <a:rPr lang="fr-FR" sz="1600" dirty="0" err="1">
                <a:hlinkClick r:id="rId25"/>
              </a:rPr>
              <a:t>Cinéculture</a:t>
            </a:r>
            <a:r>
              <a:rPr lang="fr-FR" sz="1600" dirty="0">
                <a:hlinkClick r:id="rId25"/>
              </a:rPr>
              <a:t>, </a:t>
            </a:r>
            <a:r>
              <a:rPr lang="fr-FR" sz="1600" dirty="0" err="1">
                <a:hlinkClick r:id="rId25"/>
              </a:rPr>
              <a:t>Roadmovie</a:t>
            </a:r>
            <a:endParaRPr lang="fr-FR" sz="1600" dirty="0"/>
          </a:p>
          <a:p>
            <a:endParaRPr lang="fr-FR" sz="1600" dirty="0">
              <a:hlinkClick r:id="" action="ppaction://noaction"/>
            </a:endParaRPr>
          </a:p>
          <a:p>
            <a:r>
              <a:rPr lang="fr-FR" sz="1600" dirty="0">
                <a:hlinkClick r:id="" action="ppaction://noaction"/>
              </a:rPr>
              <a:t>Login portail de demandes</a:t>
            </a:r>
            <a:endParaRPr lang="fr-FR" sz="1600" dirty="0"/>
          </a:p>
          <a:p>
            <a:endParaRPr lang="fr-FR" sz="1600" dirty="0"/>
          </a:p>
          <a:p>
            <a:r>
              <a:rPr lang="de-CH" sz="1600" dirty="0">
                <a:hlinkClick r:id="rId26"/>
              </a:rPr>
              <a:t>Aide-mémoire « </a:t>
            </a:r>
            <a:r>
              <a:rPr lang="de-CH" sz="1600" dirty="0" err="1">
                <a:hlinkClick r:id="rId26"/>
              </a:rPr>
              <a:t>L’expérience</a:t>
            </a:r>
            <a:r>
              <a:rPr lang="de-CH" sz="1600" dirty="0">
                <a:hlinkClick r:id="rId26"/>
              </a:rPr>
              <a:t> culturelle ».pdf</a:t>
            </a:r>
            <a:endParaRPr lang="de-CH" sz="1600" dirty="0"/>
          </a:p>
          <a:p>
            <a:r>
              <a:rPr lang="de-CH" sz="1600" dirty="0">
                <a:highlight>
                  <a:srgbClr val="FFFFFF"/>
                </a:highlight>
                <a:latin typeface="Arial" panose="020B0604020202020204" pitchFamily="34" charset="0"/>
              </a:rPr>
              <a:t>	</a:t>
            </a:r>
            <a:endParaRPr lang="de-CH" sz="1600" dirty="0">
              <a:highlight>
                <a:srgbClr val="FFFFFF"/>
              </a:highlight>
            </a:endParaRPr>
          </a:p>
        </p:txBody>
      </p:sp>
      <p:sp>
        <p:nvSpPr>
          <p:cNvPr id="8" name="Foliennummernplatzhalter 5"/>
          <p:cNvSpPr txBox="1">
            <a:spLocks/>
          </p:cNvSpPr>
          <p:nvPr/>
        </p:nvSpPr>
        <p:spPr>
          <a:xfrm>
            <a:off x="11661672" y="6525344"/>
            <a:ext cx="321625" cy="10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algn="r" defTabSz="914400" rtl="0" eaLnBrk="1" latinLnBrk="0" hangingPunct="1">
              <a:defRPr sz="82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2AD375-037F-43D0-B059-5172DA06796A}" type="slidenum">
              <a:rPr lang="de-CH" smtClean="0"/>
              <a:pPr/>
              <a:t>17</a:t>
            </a:fld>
            <a:endParaRPr lang="de-CH" dirty="0"/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ACD0557C-B142-4A0C-83B1-40038037FA5F}"/>
              </a:ext>
            </a:extLst>
          </p:cNvPr>
          <p:cNvSpPr txBox="1">
            <a:spLocks/>
          </p:cNvSpPr>
          <p:nvPr/>
        </p:nvSpPr>
        <p:spPr>
          <a:xfrm>
            <a:off x="839787" y="6321512"/>
            <a:ext cx="10978437" cy="430643"/>
          </a:xfrm>
          <a:prstGeom prst="rect">
            <a:avLst/>
          </a:prstGeom>
        </p:spPr>
        <p:txBody>
          <a:bodyPr/>
          <a:lstStyle>
            <a:lvl1pPr marL="0" indent="0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357188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5963" indent="-358775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9500" indent="-363538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6688" indent="-357188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lnSpc>
                <a:spcPct val="100000"/>
              </a:lnSpc>
              <a:buClr>
                <a:schemeClr val="accent2"/>
              </a:buClr>
              <a:buSzPct val="90000"/>
              <a:defRPr/>
            </a:pPr>
            <a:r>
              <a:rPr lang="de-CH" sz="1000" dirty="0">
                <a:latin typeface="+mj-lt"/>
              </a:rPr>
              <a:t>Bildungs- und Kulturdirektion / </a:t>
            </a:r>
            <a:r>
              <a:rPr lang="fr-FR" sz="1000" spc="53" dirty="0">
                <a:latin typeface="+mj-lt"/>
              </a:rPr>
              <a:t>Direction de l’instruction publique et de la culture du canton de Berne</a:t>
            </a:r>
          </a:p>
          <a:p>
            <a:pPr eaLnBrk="0" fontAlgn="base" hangingPunct="0">
              <a:lnSpc>
                <a:spcPct val="100000"/>
              </a:lnSpc>
              <a:buClr>
                <a:schemeClr val="accent2"/>
              </a:buClr>
              <a:buSzPct val="90000"/>
              <a:defRPr/>
            </a:pPr>
            <a:r>
              <a:rPr lang="de-CH" sz="1000" dirty="0">
                <a:latin typeface="+mj-lt"/>
              </a:rPr>
              <a:t>Amt für Kultur, Kulturförderung, Fachbereich Kulturvermittlung / </a:t>
            </a:r>
            <a:r>
              <a:rPr lang="fr-CH" sz="1000" dirty="0">
                <a:latin typeface="+mj-lt"/>
              </a:rPr>
              <a:t>Office de la culture, Encouragement des activités culturelles, Unité Médiation culturelle</a:t>
            </a:r>
            <a:endParaRPr lang="fr-FR" sz="1000" spc="53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36869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EF8997-7C65-41AF-9641-8CEE0C23B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18</a:t>
            </a:fld>
            <a:endParaRPr lang="de-CH" dirty="0"/>
          </a:p>
        </p:txBody>
      </p:sp>
      <p:sp>
        <p:nvSpPr>
          <p:cNvPr id="9" name="Rechteck 8"/>
          <p:cNvSpPr/>
          <p:nvPr/>
        </p:nvSpPr>
        <p:spPr>
          <a:xfrm>
            <a:off x="840060" y="3760552"/>
            <a:ext cx="85303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CH" dirty="0">
              <a:solidFill>
                <a:srgbClr val="000000"/>
              </a:solidFill>
              <a:latin typeface="Roboto"/>
            </a:endParaRPr>
          </a:p>
          <a:p>
            <a:endParaRPr lang="de-CH" dirty="0">
              <a:solidFill>
                <a:srgbClr val="000000"/>
              </a:solidFill>
              <a:latin typeface="Roboto"/>
            </a:endParaRPr>
          </a:p>
          <a:p>
            <a:endParaRPr lang="de-CH" dirty="0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5159896" y="2096529"/>
            <a:ext cx="6658328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de-CH" altLang="de-DE" dirty="0"/>
              <a:t>Angebote finden Sie unter …</a:t>
            </a:r>
          </a:p>
          <a:p>
            <a:pPr>
              <a:spcAft>
                <a:spcPts val="600"/>
              </a:spcAft>
            </a:pPr>
            <a:r>
              <a:rPr lang="de-CH" dirty="0">
                <a:hlinkClick r:id="rId2"/>
              </a:rPr>
              <a:t>Angebotspalette «Kultur und Schule</a:t>
            </a:r>
            <a:r>
              <a:rPr lang="de-CH" dirty="0"/>
              <a:t>»</a:t>
            </a:r>
            <a:endParaRPr lang="de-CH" altLang="de-DE" dirty="0"/>
          </a:p>
          <a:p>
            <a:pPr>
              <a:spcAft>
                <a:spcPts val="600"/>
              </a:spcAft>
            </a:pPr>
            <a:r>
              <a:rPr lang="de-CH" dirty="0">
                <a:hlinkClick r:id="rId3"/>
              </a:rPr>
              <a:t>Ausgewählte Kulturangebote und -projekte für Schulen</a:t>
            </a:r>
            <a:endParaRPr lang="de-CH" dirty="0"/>
          </a:p>
          <a:p>
            <a:pPr>
              <a:spcAft>
                <a:spcPts val="600"/>
              </a:spcAft>
            </a:pPr>
            <a:endParaRPr lang="de-CH" sz="1000" dirty="0"/>
          </a:p>
          <a:p>
            <a:pPr>
              <a:spcAft>
                <a:spcPts val="600"/>
              </a:spcAft>
            </a:pPr>
            <a:r>
              <a:rPr lang="de-CH" dirty="0"/>
              <a:t>Zudem werden Angebots-, Projekt- und Veranstaltungshinweise im Newsletter e-</a:t>
            </a:r>
            <a:r>
              <a:rPr lang="de-CH" dirty="0" err="1"/>
              <a:t>ducation</a:t>
            </a:r>
            <a:r>
              <a:rPr lang="de-CH" dirty="0"/>
              <a:t>, im EDUCATION Amtliches Schulblatt und im Newsletter Amt für Kultur platziert.</a:t>
            </a:r>
          </a:p>
          <a:p>
            <a:pPr>
              <a:spcAft>
                <a:spcPts val="600"/>
              </a:spcAft>
            </a:pPr>
            <a:endParaRPr lang="de-CH" sz="1000" dirty="0"/>
          </a:p>
          <a:p>
            <a:pPr>
              <a:spcAft>
                <a:spcPts val="600"/>
              </a:spcAft>
            </a:pPr>
            <a:r>
              <a:rPr lang="de-CH" b="1" dirty="0"/>
              <a:t>Newsletter e-</a:t>
            </a:r>
            <a:r>
              <a:rPr lang="de-CH" b="1" dirty="0" err="1"/>
              <a:t>ducation</a:t>
            </a:r>
            <a:r>
              <a:rPr lang="de-CH" b="1" dirty="0"/>
              <a:t> 	</a:t>
            </a:r>
            <a:r>
              <a:rPr lang="de-CH" dirty="0"/>
              <a:t>		</a:t>
            </a:r>
            <a:r>
              <a:rPr lang="de-CH" u="sng" dirty="0">
                <a:hlinkClick r:id="rId4"/>
              </a:rPr>
              <a:t>Hier abonnieren </a:t>
            </a:r>
            <a:endParaRPr lang="de-CH" u="sng" dirty="0"/>
          </a:p>
          <a:p>
            <a:pPr>
              <a:spcAft>
                <a:spcPts val="600"/>
              </a:spcAft>
            </a:pPr>
            <a:r>
              <a:rPr lang="de-CH" b="1" dirty="0"/>
              <a:t>EDUCATION Amtliches Schulblatt </a:t>
            </a:r>
            <a:r>
              <a:rPr lang="de-CH" dirty="0"/>
              <a:t>	</a:t>
            </a:r>
            <a:r>
              <a:rPr lang="de-CH" dirty="0">
                <a:hlinkClick r:id="rId5" tooltip="Hier abonnieren"/>
              </a:rPr>
              <a:t>Hier abonnieren</a:t>
            </a:r>
            <a:endParaRPr lang="de-CH" dirty="0"/>
          </a:p>
          <a:p>
            <a:pPr>
              <a:spcAft>
                <a:spcPts val="600"/>
              </a:spcAft>
            </a:pPr>
            <a:r>
              <a:rPr lang="de-CH" b="1" dirty="0"/>
              <a:t>Newsletter Amt für Kultur </a:t>
            </a:r>
            <a:r>
              <a:rPr lang="de-CH" dirty="0"/>
              <a:t>		</a:t>
            </a:r>
            <a:r>
              <a:rPr lang="de-CH" u="sng" dirty="0">
                <a:hlinkClick r:id="rId6"/>
              </a:rPr>
              <a:t>Hier abonnieren</a:t>
            </a:r>
            <a:endParaRPr lang="de-CH" u="sng" dirty="0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4A8FC53E-66DC-4145-8886-254427EDB66D}"/>
              </a:ext>
            </a:extLst>
          </p:cNvPr>
          <p:cNvSpPr txBox="1">
            <a:spLocks/>
          </p:cNvSpPr>
          <p:nvPr/>
        </p:nvSpPr>
        <p:spPr>
          <a:xfrm>
            <a:off x="838200" y="1071564"/>
            <a:ext cx="10983913" cy="61912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447675" rtl="0" eaLnBrk="1" latinLnBrk="0" hangingPunct="1">
              <a:lnSpc>
                <a:spcPct val="105000"/>
              </a:lnSpc>
              <a:spcBef>
                <a:spcPct val="0"/>
              </a:spcBef>
              <a:buNone/>
              <a:defRPr sz="5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400" b="1" dirty="0"/>
              <a:t>Übersicht Informationsquellen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5400" y="2352196"/>
            <a:ext cx="4226245" cy="3314702"/>
          </a:xfrm>
          <a:prstGeom prst="rect">
            <a:avLst/>
          </a:prstGeom>
          <a:solidFill>
            <a:srgbClr val="92D4EE"/>
          </a:solidFill>
        </p:spPr>
      </p:pic>
    </p:spTree>
    <p:extLst>
      <p:ext uri="{BB962C8B-B14F-4D97-AF65-F5344CB8AC3E}">
        <p14:creationId xmlns:p14="http://schemas.microsoft.com/office/powerpoint/2010/main" val="41734961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936" y="320190"/>
            <a:ext cx="7920880" cy="7920880"/>
          </a:xfrm>
          <a:prstGeom prst="rect">
            <a:avLst/>
          </a:prstGeom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74ED3FD-0C67-4C9B-8116-779F4B8A0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19</a:t>
            </a:fld>
            <a:endParaRPr lang="de-CH" dirty="0"/>
          </a:p>
        </p:txBody>
      </p:sp>
      <p:sp>
        <p:nvSpPr>
          <p:cNvPr id="3" name="Rechteck 2"/>
          <p:cNvSpPr/>
          <p:nvPr/>
        </p:nvSpPr>
        <p:spPr>
          <a:xfrm>
            <a:off x="776326" y="1988840"/>
            <a:ext cx="8127985" cy="4078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b="1" dirty="0">
                <a:latin typeface="Arial (Textkörper)"/>
              </a:rPr>
              <a:t>Der Fachbereich Kulturvermittlung steht Ihnen bei Fragen rund um die kulturelle Bildung an Schulen, vom </a:t>
            </a:r>
            <a:r>
              <a:rPr lang="de-CH" altLang="de-DE" b="1" dirty="0">
                <a:latin typeface="Arial (Textkörper)"/>
              </a:rPr>
              <a:t>projektbezogenen Vorgehen bis hin zum kulturellen Profil Ihrer Schule, </a:t>
            </a:r>
            <a:r>
              <a:rPr lang="de-CH" b="1" dirty="0">
                <a:latin typeface="Arial (Textkörper)"/>
              </a:rPr>
              <a:t>zur Verfügung und berät Sie gerne.</a:t>
            </a:r>
          </a:p>
          <a:p>
            <a:r>
              <a:rPr lang="de-CH" dirty="0">
                <a:latin typeface="Arial (Textkörper)"/>
              </a:rPr>
              <a:t> </a:t>
            </a:r>
          </a:p>
          <a:p>
            <a:endParaRPr lang="de-CH" dirty="0">
              <a:latin typeface="Arial (Textkörper)"/>
            </a:endParaRPr>
          </a:p>
          <a:p>
            <a:endParaRPr lang="de-CH" dirty="0">
              <a:latin typeface="Arial (Textkörper)"/>
            </a:endParaRPr>
          </a:p>
          <a:p>
            <a:endParaRPr lang="de-CH" dirty="0">
              <a:latin typeface="Arial (Textkörper)"/>
            </a:endParaRPr>
          </a:p>
          <a:p>
            <a:r>
              <a:rPr lang="de-CH" dirty="0">
                <a:latin typeface="Arial (Textkörper)"/>
              </a:rPr>
              <a:t>Bildungs- und Kulturdirektion des Kantons Bern</a:t>
            </a:r>
          </a:p>
          <a:p>
            <a:endParaRPr lang="de-CH" sz="500" dirty="0">
              <a:latin typeface="Arial (Textkörper)"/>
            </a:endParaRPr>
          </a:p>
          <a:p>
            <a:r>
              <a:rPr lang="de-CH" dirty="0">
                <a:latin typeface="Arial (Textkörper)"/>
              </a:rPr>
              <a:t>Amt für Kultur, Abteilung Kulturförderung, Fachbereich Kulturvermittlung</a:t>
            </a:r>
          </a:p>
          <a:p>
            <a:endParaRPr lang="de-CH" sz="500" dirty="0">
              <a:latin typeface="Arial (Textkörper)"/>
            </a:endParaRPr>
          </a:p>
          <a:p>
            <a:r>
              <a:rPr lang="de-CH" dirty="0" err="1">
                <a:latin typeface="Arial (Textkörper)"/>
              </a:rPr>
              <a:t>Sulgeneckstrasse</a:t>
            </a:r>
            <a:r>
              <a:rPr lang="de-CH" dirty="0">
                <a:latin typeface="Arial (Textkörper)"/>
              </a:rPr>
              <a:t> 70, 3005 Bern </a:t>
            </a:r>
          </a:p>
          <a:p>
            <a:endParaRPr lang="de-CH" sz="500" dirty="0">
              <a:latin typeface="Arial (Textkörper)"/>
            </a:endParaRPr>
          </a:p>
          <a:p>
            <a:r>
              <a:rPr lang="de-CH" u="sng" dirty="0">
                <a:latin typeface="Arial (Textkörper)"/>
                <a:hlinkClick r:id="rId3"/>
              </a:rPr>
              <a:t>+41 31 633 83 11</a:t>
            </a:r>
            <a:endParaRPr lang="de-CH" dirty="0">
              <a:latin typeface="Arial (Textkörper)"/>
            </a:endParaRPr>
          </a:p>
          <a:p>
            <a:endParaRPr lang="de-CH" altLang="de-DE" sz="500" u="sng" dirty="0">
              <a:latin typeface="Arial (Textkörper)"/>
              <a:hlinkClick r:id="rId4"/>
            </a:endParaRPr>
          </a:p>
          <a:p>
            <a:r>
              <a:rPr lang="de-CH" altLang="de-DE" u="sng" dirty="0">
                <a:latin typeface="Arial (Textkörper)"/>
                <a:hlinkClick r:id="rId4"/>
              </a:rPr>
              <a:t>kulturvermittlung@be.ch</a:t>
            </a:r>
            <a:endParaRPr lang="de-CH" altLang="de-DE" u="sng" dirty="0">
              <a:latin typeface="Arial (Textkörper)"/>
            </a:endParaRPr>
          </a:p>
          <a:p>
            <a:endParaRPr lang="de-CH" sz="500" dirty="0">
              <a:latin typeface="Arial (Textkörper)"/>
            </a:endParaRPr>
          </a:p>
          <a:p>
            <a:r>
              <a:rPr lang="de-CH" u="sng" dirty="0">
                <a:latin typeface="Arial (Textkörper)"/>
                <a:hlinkClick r:id="rId5"/>
              </a:rPr>
              <a:t>www.be.ch/kulturvermittlung</a:t>
            </a:r>
            <a:endParaRPr lang="de-CH" dirty="0">
              <a:latin typeface="Arial (Textkörper)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4A8FC53E-66DC-4145-8886-254427EDB66D}"/>
              </a:ext>
            </a:extLst>
          </p:cNvPr>
          <p:cNvSpPr txBox="1">
            <a:spLocks/>
          </p:cNvSpPr>
          <p:nvPr/>
        </p:nvSpPr>
        <p:spPr>
          <a:xfrm>
            <a:off x="838200" y="1071564"/>
            <a:ext cx="10983913" cy="61912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447675" rtl="0" eaLnBrk="1" latinLnBrk="0" hangingPunct="1">
              <a:lnSpc>
                <a:spcPct val="105000"/>
              </a:lnSpc>
              <a:spcBef>
                <a:spcPct val="0"/>
              </a:spcBef>
              <a:buNone/>
              <a:defRPr sz="5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400" b="1" dirty="0"/>
              <a:t>Kultur und Schule</a:t>
            </a:r>
          </a:p>
        </p:txBody>
      </p:sp>
    </p:spTree>
    <p:extLst>
      <p:ext uri="{BB962C8B-B14F-4D97-AF65-F5344CB8AC3E}">
        <p14:creationId xmlns:p14="http://schemas.microsoft.com/office/powerpoint/2010/main" val="1599971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7CC7FC-9400-45C0-AEE5-559DC7B817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3634483"/>
            <a:ext cx="8496300" cy="1558082"/>
          </a:xfrm>
        </p:spPr>
        <p:txBody>
          <a:bodyPr/>
          <a:lstStyle/>
          <a:p>
            <a:br>
              <a:rPr lang="de-CH" sz="3400" b="1" dirty="0"/>
            </a:br>
            <a:br>
              <a:rPr lang="de-CH" sz="3400" b="1" dirty="0"/>
            </a:br>
            <a:br>
              <a:rPr lang="de-CH" sz="3400" b="1" dirty="0"/>
            </a:br>
            <a:r>
              <a:rPr lang="de-CH" sz="3400" b="1" dirty="0"/>
              <a:t>«Kultur und Schule»</a:t>
            </a:r>
            <a:br>
              <a:rPr lang="de-CH" sz="3400" b="1" dirty="0"/>
            </a:br>
            <a:br>
              <a:rPr lang="de-CH" sz="3400" b="1" dirty="0"/>
            </a:br>
            <a:br>
              <a:rPr lang="de-CH" sz="3400" b="1" dirty="0"/>
            </a:br>
            <a:r>
              <a:rPr lang="de-CH" sz="3400" b="1" dirty="0"/>
              <a:t> </a:t>
            </a:r>
            <a:br>
              <a:rPr lang="de-CH" sz="3400" b="1" dirty="0"/>
            </a:br>
            <a:r>
              <a:rPr lang="de-CH" sz="3400" b="1" dirty="0"/>
              <a:t>Informationen für Schulen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928" y="-27111"/>
            <a:ext cx="6264696" cy="6264696"/>
          </a:xfrm>
          <a:prstGeom prst="rect">
            <a:avLst/>
          </a:prstGeom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74ED3FD-0C67-4C9B-8116-779F4B8A0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2</a:t>
            </a:fld>
            <a:endParaRPr lang="de-CH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ACD0557C-B142-4A0C-83B1-40038037FA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9787" y="6033704"/>
            <a:ext cx="10978437" cy="430643"/>
          </a:xfrm>
        </p:spPr>
        <p:txBody>
          <a:bodyPr/>
          <a:lstStyle/>
          <a:p>
            <a:r>
              <a:rPr lang="de-CH" dirty="0">
                <a:latin typeface="Arial (Textkörper)"/>
              </a:rPr>
              <a:t>Bildungs- und Kulturdirektion des Kantons Bern / Amt für Kultur / Abteilung Kulturförderung / Fachbereich Kulturvermittlung</a:t>
            </a:r>
          </a:p>
          <a:p>
            <a:endParaRPr lang="de-CH" dirty="0">
              <a:latin typeface="+mn-lt"/>
            </a:endParaRPr>
          </a:p>
          <a:p>
            <a:pPr>
              <a:defRPr/>
            </a:pPr>
            <a:r>
              <a:rPr lang="de-CH" sz="1000" dirty="0"/>
              <a:t>989928</a:t>
            </a:r>
            <a:endParaRPr lang="de-CH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28248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8FC53E-66DC-4145-8886-254427EDB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1" dirty="0"/>
              <a:t>Inhalt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35005613-131C-45AF-B3F5-8B37AA92C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312" y="1772816"/>
            <a:ext cx="10983913" cy="3592611"/>
          </a:xfrm>
        </p:spPr>
        <p:txBody>
          <a:bodyPr/>
          <a:lstStyle/>
          <a:p>
            <a:pPr lvl="1">
              <a:lnSpc>
                <a:spcPct val="114000"/>
              </a:lnSpc>
              <a:spcBef>
                <a:spcPts val="600"/>
              </a:spcBef>
              <a:buFont typeface="Symbol" panose="05050102010706020507" pitchFamily="18" charset="2"/>
              <a:buChar char="-"/>
              <a:tabLst>
                <a:tab pos="10944225" algn="r"/>
              </a:tabLst>
            </a:pPr>
            <a:r>
              <a:rPr lang="de-CH" sz="2000" b="1" dirty="0"/>
              <a:t>Überblick «Kultur und Schule»</a:t>
            </a:r>
          </a:p>
          <a:p>
            <a:pPr lvl="1">
              <a:lnSpc>
                <a:spcPct val="114000"/>
              </a:lnSpc>
              <a:spcBef>
                <a:spcPts val="600"/>
              </a:spcBef>
              <a:buFont typeface="Symbol" panose="05050102010706020507" pitchFamily="18" charset="2"/>
              <a:buChar char="-"/>
              <a:tabLst>
                <a:tab pos="10944225" algn="r"/>
              </a:tabLst>
            </a:pPr>
            <a:r>
              <a:rPr lang="de-CH" sz="2000" b="1" dirty="0"/>
              <a:t>Potentiale kultureller Bildung an Schulen entfalten</a:t>
            </a:r>
          </a:p>
          <a:p>
            <a:pPr lvl="2">
              <a:lnSpc>
                <a:spcPct val="114000"/>
              </a:lnSpc>
              <a:spcBef>
                <a:spcPts val="600"/>
              </a:spcBef>
              <a:buFont typeface="Symbol" panose="05050102010706020507" pitchFamily="18" charset="2"/>
              <a:buChar char="-"/>
              <a:tabLst>
                <a:tab pos="10944225" algn="r"/>
              </a:tabLst>
            </a:pPr>
            <a:r>
              <a:rPr lang="de-CH" sz="2000" i="1" dirty="0"/>
              <a:t>Kulturimpulse im Schulalltag ermöglichen</a:t>
            </a:r>
          </a:p>
          <a:p>
            <a:pPr lvl="2">
              <a:lnSpc>
                <a:spcPct val="114000"/>
              </a:lnSpc>
              <a:spcBef>
                <a:spcPts val="600"/>
              </a:spcBef>
              <a:buFont typeface="Symbol" panose="05050102010706020507" pitchFamily="18" charset="2"/>
              <a:buChar char="-"/>
              <a:tabLst>
                <a:tab pos="10944225" algn="r"/>
              </a:tabLst>
            </a:pPr>
            <a:r>
              <a:rPr lang="de-CH" sz="2000" i="1" dirty="0"/>
              <a:t>Professionelle Kulturschaffende einbinden</a:t>
            </a:r>
          </a:p>
          <a:p>
            <a:pPr lvl="2">
              <a:lnSpc>
                <a:spcPct val="114000"/>
              </a:lnSpc>
              <a:spcBef>
                <a:spcPts val="600"/>
              </a:spcBef>
              <a:buFont typeface="Symbol" panose="05050102010706020507" pitchFamily="18" charset="2"/>
              <a:buChar char="-"/>
              <a:tabLst>
                <a:tab pos="10944225" algn="r"/>
              </a:tabLst>
            </a:pPr>
            <a:r>
              <a:rPr lang="de-CH" sz="2000" i="1" dirty="0"/>
              <a:t>Kulturverantwortliche in Schulen (</a:t>
            </a:r>
            <a:r>
              <a:rPr lang="de-CH" sz="2000" i="1" dirty="0" err="1"/>
              <a:t>KViS</a:t>
            </a:r>
            <a:r>
              <a:rPr lang="de-CH" sz="2000" i="1" dirty="0"/>
              <a:t>) etablieren</a:t>
            </a:r>
          </a:p>
          <a:p>
            <a:pPr lvl="1">
              <a:lnSpc>
                <a:spcPct val="114000"/>
              </a:lnSpc>
              <a:spcBef>
                <a:spcPts val="600"/>
              </a:spcBef>
              <a:buFont typeface="Symbol" panose="05050102010706020507" pitchFamily="18" charset="2"/>
              <a:buChar char="-"/>
              <a:tabLst>
                <a:tab pos="10944225" algn="r"/>
              </a:tabLst>
            </a:pPr>
            <a:r>
              <a:rPr lang="de-CH" sz="2000" b="1" dirty="0"/>
              <a:t>Finanzielle Beiträge beantragen</a:t>
            </a:r>
          </a:p>
          <a:p>
            <a:pPr lvl="2">
              <a:lnSpc>
                <a:spcPct val="114000"/>
              </a:lnSpc>
              <a:spcBef>
                <a:spcPts val="600"/>
              </a:spcBef>
              <a:buFont typeface="Symbol" panose="05050102010706020507" pitchFamily="18" charset="2"/>
              <a:buChar char="-"/>
              <a:tabLst>
                <a:tab pos="10944225" algn="r"/>
              </a:tabLst>
            </a:pPr>
            <a:r>
              <a:rPr lang="de-CH" sz="2000" i="1" dirty="0"/>
              <a:t>Kulturgutscheine, Kulturprojekte in der Schule (</a:t>
            </a:r>
            <a:r>
              <a:rPr lang="de-CH" sz="2000" i="1" dirty="0" err="1"/>
              <a:t>KidS</a:t>
            </a:r>
            <a:r>
              <a:rPr lang="de-CH" sz="2000" i="1" dirty="0"/>
              <a:t>)</a:t>
            </a:r>
          </a:p>
          <a:p>
            <a:pPr lvl="1">
              <a:lnSpc>
                <a:spcPct val="114000"/>
              </a:lnSpc>
              <a:spcBef>
                <a:spcPts val="600"/>
              </a:spcBef>
              <a:buFont typeface="Symbol" panose="05050102010706020507" pitchFamily="18" charset="2"/>
              <a:buChar char="-"/>
              <a:tabLst>
                <a:tab pos="10944225" algn="r"/>
              </a:tabLst>
            </a:pPr>
            <a:r>
              <a:rPr lang="de-CH" sz="2000" b="1" dirty="0"/>
              <a:t>Ausgewählte Kulturangebote und -projekte nutzen</a:t>
            </a:r>
          </a:p>
          <a:p>
            <a:pPr lvl="2">
              <a:lnSpc>
                <a:spcPct val="114000"/>
              </a:lnSpc>
              <a:spcBef>
                <a:spcPts val="600"/>
              </a:spcBef>
              <a:buFont typeface="Symbol" panose="05050102010706020507" pitchFamily="18" charset="2"/>
              <a:buChar char="-"/>
              <a:tabLst>
                <a:tab pos="10944225" algn="r"/>
              </a:tabLst>
            </a:pPr>
            <a:r>
              <a:rPr lang="de-CH" sz="2000" i="1" dirty="0"/>
              <a:t>Wettbewerb tête-à-tête, Kulturangebote </a:t>
            </a:r>
            <a:r>
              <a:rPr lang="de-CH" sz="2000" i="1" dirty="0" err="1"/>
              <a:t>prêt</a:t>
            </a:r>
            <a:r>
              <a:rPr lang="de-CH" sz="2000" i="1" dirty="0"/>
              <a:t>-à-</a:t>
            </a:r>
            <a:r>
              <a:rPr lang="de-CH" sz="2000" i="1" dirty="0" err="1"/>
              <a:t>participer</a:t>
            </a:r>
            <a:r>
              <a:rPr lang="de-CH" sz="2000" i="1" dirty="0"/>
              <a:t> und weitere</a:t>
            </a:r>
            <a:endParaRPr lang="de-CH" sz="2000" b="1" dirty="0"/>
          </a:p>
          <a:p>
            <a:pPr lvl="1">
              <a:lnSpc>
                <a:spcPct val="114000"/>
              </a:lnSpc>
              <a:spcBef>
                <a:spcPts val="600"/>
              </a:spcBef>
              <a:buFont typeface="Symbol" panose="05050102010706020507" pitchFamily="18" charset="2"/>
              <a:buChar char="-"/>
              <a:tabLst>
                <a:tab pos="10944225" algn="r"/>
              </a:tabLst>
            </a:pPr>
            <a:r>
              <a:rPr lang="de-CH" sz="2000" b="1" dirty="0"/>
              <a:t>Kulturelle Bildungsprojekte an Schulen planen, umsetzen und reflektieren</a:t>
            </a:r>
          </a:p>
          <a:p>
            <a:pPr lvl="1">
              <a:lnSpc>
                <a:spcPct val="114000"/>
              </a:lnSpc>
              <a:spcBef>
                <a:spcPts val="600"/>
              </a:spcBef>
              <a:buFont typeface="Symbol" panose="05050102010706020507" pitchFamily="18" charset="2"/>
              <a:buChar char="-"/>
              <a:tabLst>
                <a:tab pos="10944225" algn="r"/>
              </a:tabLst>
            </a:pPr>
            <a:r>
              <a:rPr lang="de-CH" sz="2000" b="1" dirty="0"/>
              <a:t>Übersicht Informationsquellen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EBB3F41-2068-480C-A9D4-68395196A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87302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8FC53E-66DC-4145-8886-254427EDB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312" y="1071564"/>
            <a:ext cx="10983913" cy="619126"/>
          </a:xfrm>
        </p:spPr>
        <p:txBody>
          <a:bodyPr/>
          <a:lstStyle/>
          <a:p>
            <a:r>
              <a:rPr lang="de-CH" b="1" dirty="0"/>
              <a:t>Überblick «Kultur und Schule»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35005613-131C-45AF-B3F5-8B37AA92C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1297" y="1916832"/>
            <a:ext cx="7180816" cy="3592611"/>
          </a:xfrm>
        </p:spPr>
        <p:txBody>
          <a:bodyPr/>
          <a:lstStyle/>
          <a:p>
            <a:pPr>
              <a:lnSpc>
                <a:spcPct val="114000"/>
              </a:lnSpc>
            </a:pPr>
            <a:r>
              <a:rPr lang="de-CH" sz="1800" dirty="0"/>
              <a:t>Unter dem Namen «Kultur und Schule» stellt der Kanton Bern …</a:t>
            </a:r>
          </a:p>
          <a:p>
            <a:pPr>
              <a:lnSpc>
                <a:spcPct val="114000"/>
              </a:lnSpc>
            </a:pPr>
            <a:endParaRPr lang="de-CH" sz="1000" dirty="0"/>
          </a:p>
          <a:p>
            <a:pPr marL="342900" indent="-342900">
              <a:lnSpc>
                <a:spcPct val="114000"/>
              </a:lnSpc>
              <a:buFont typeface="Symbol" panose="05050102010706020507" pitchFamily="18" charset="2"/>
              <a:buChar char="-"/>
            </a:pPr>
            <a:r>
              <a:rPr lang="de-CH" sz="1800" dirty="0"/>
              <a:t>rezeptive, interaktive und partizipative Kulturvermittlungsangebote für Schulen zur Verfügung,</a:t>
            </a:r>
          </a:p>
          <a:p>
            <a:pPr marL="342900" indent="-342900">
              <a:lnSpc>
                <a:spcPct val="114000"/>
              </a:lnSpc>
              <a:buFont typeface="Symbol" panose="05050102010706020507" pitchFamily="18" charset="2"/>
              <a:buChar char="-"/>
            </a:pPr>
            <a:r>
              <a:rPr lang="de-CH" sz="1800" dirty="0"/>
              <a:t>leistet finanzielle Beiträge an qualitativ überzeugende, kurz- bis langfristige Kulturvermittlungsprojekte,</a:t>
            </a:r>
          </a:p>
          <a:p>
            <a:pPr marL="342900" indent="-342900">
              <a:lnSpc>
                <a:spcPct val="114000"/>
              </a:lnSpc>
              <a:buFont typeface="Symbol" panose="05050102010706020507" pitchFamily="18" charset="2"/>
              <a:buChar char="-"/>
            </a:pPr>
            <a:r>
              <a:rPr lang="de-CH" sz="1800" dirty="0"/>
              <a:t>koordiniert das Netzwerk «Kulturverantwortliche in Schulen». </a:t>
            </a:r>
          </a:p>
          <a:p>
            <a:pPr>
              <a:lnSpc>
                <a:spcPct val="114000"/>
              </a:lnSpc>
            </a:pPr>
            <a:endParaRPr lang="de-CH" sz="1000" dirty="0"/>
          </a:p>
          <a:p>
            <a:pPr>
              <a:lnSpc>
                <a:spcPct val="114000"/>
              </a:lnSpc>
            </a:pPr>
            <a:r>
              <a:rPr lang="de-CH" sz="1800" dirty="0"/>
              <a:t>Schulen können finanzielle Beiträge laufend via «Kulturgutscheine» und «Kulturprojekte in der Schule (</a:t>
            </a:r>
            <a:r>
              <a:rPr lang="de-CH" sz="1800" dirty="0" err="1"/>
              <a:t>KidS</a:t>
            </a:r>
            <a:r>
              <a:rPr lang="de-CH" sz="1800" dirty="0"/>
              <a:t>)» beantragen.</a:t>
            </a:r>
          </a:p>
          <a:p>
            <a:pPr>
              <a:lnSpc>
                <a:spcPct val="114000"/>
              </a:lnSpc>
            </a:pPr>
            <a:endParaRPr lang="de-CH" sz="1000" dirty="0"/>
          </a:p>
          <a:p>
            <a:pPr>
              <a:lnSpc>
                <a:spcPct val="114000"/>
              </a:lnSpc>
            </a:pPr>
            <a:r>
              <a:rPr lang="de-CH" sz="1800" dirty="0"/>
              <a:t>Zusätzlich zur Angebotspalette für Kulturgutscheine haben Schulen die Möglichkeit, sich für ausgewählte Kulturangebote und -projekte anzumelden.</a:t>
            </a:r>
          </a:p>
          <a:p>
            <a:pPr>
              <a:lnSpc>
                <a:spcPct val="114000"/>
              </a:lnSpc>
            </a:pPr>
            <a:endParaRPr lang="de-CH" sz="180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EBB3F41-2068-480C-A9D4-68395196A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4</a:t>
            </a:fld>
            <a:endParaRPr lang="de-CH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688" y="1381127"/>
            <a:ext cx="5024655" cy="502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006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6" name="Verbinder: gewinkelt 205">
            <a:extLst>
              <a:ext uri="{FF2B5EF4-FFF2-40B4-BE49-F238E27FC236}">
                <a16:creationId xmlns:a16="http://schemas.microsoft.com/office/drawing/2014/main" id="{331E3B66-7403-0DD6-917E-CB69396B45F9}"/>
              </a:ext>
            </a:extLst>
          </p:cNvPr>
          <p:cNvCxnSpPr>
            <a:cxnSpLocks/>
            <a:stCxn id="3" idx="3"/>
          </p:cNvCxnSpPr>
          <p:nvPr/>
        </p:nvCxnSpPr>
        <p:spPr>
          <a:xfrm>
            <a:off x="2834804" y="2292423"/>
            <a:ext cx="536926" cy="1300053"/>
          </a:xfrm>
          <a:prstGeom prst="bentConnector2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Rechteck 126">
            <a:extLst>
              <a:ext uri="{FF2B5EF4-FFF2-40B4-BE49-F238E27FC236}">
                <a16:creationId xmlns:a16="http://schemas.microsoft.com/office/drawing/2014/main" id="{A49E1ED7-0609-C034-3185-8305534109C5}"/>
              </a:ext>
            </a:extLst>
          </p:cNvPr>
          <p:cNvSpPr/>
          <p:nvPr/>
        </p:nvSpPr>
        <p:spPr>
          <a:xfrm>
            <a:off x="2839744" y="3327393"/>
            <a:ext cx="2308375" cy="479168"/>
          </a:xfrm>
          <a:prstGeom prst="rect">
            <a:avLst/>
          </a:prstGeom>
          <a:solidFill>
            <a:srgbClr val="D9E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000" b="1" dirty="0">
                <a:solidFill>
                  <a:schemeClr val="tx1"/>
                </a:solidFill>
              </a:rPr>
              <a:t>«Kultur und Schule» </a:t>
            </a:r>
          </a:p>
          <a:p>
            <a:pPr algn="ctr"/>
            <a:r>
              <a:rPr lang="de-CH" sz="1000" b="1" dirty="0">
                <a:solidFill>
                  <a:schemeClr val="tx1"/>
                </a:solidFill>
              </a:rPr>
              <a:t>«Culture et École»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744B15E8-501E-88B4-CCFB-EF5F85D043DC}"/>
              </a:ext>
            </a:extLst>
          </p:cNvPr>
          <p:cNvSpPr/>
          <p:nvPr/>
        </p:nvSpPr>
        <p:spPr>
          <a:xfrm>
            <a:off x="6208379" y="3345931"/>
            <a:ext cx="2100434" cy="458824"/>
          </a:xfrm>
          <a:prstGeom prst="rect">
            <a:avLst/>
          </a:prstGeom>
          <a:solidFill>
            <a:srgbClr val="F08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000" b="1" dirty="0">
                <a:solidFill>
                  <a:schemeClr val="tx1"/>
                </a:solidFill>
              </a:rPr>
              <a:t>Schulen</a:t>
            </a:r>
          </a:p>
          <a:p>
            <a:pPr algn="ctr"/>
            <a:r>
              <a:rPr lang="de-CH" sz="1000" b="1" dirty="0" err="1">
                <a:solidFill>
                  <a:schemeClr val="tx1"/>
                </a:solidFill>
              </a:rPr>
              <a:t>Écoles</a:t>
            </a:r>
            <a:endParaRPr lang="de-CH" sz="1000" b="1" dirty="0">
              <a:solidFill>
                <a:schemeClr val="tx1"/>
              </a:solidFill>
            </a:endParaRPr>
          </a:p>
        </p:txBody>
      </p:sp>
      <p:sp>
        <p:nvSpPr>
          <p:cNvPr id="48" name="Titel 1">
            <a:extLst>
              <a:ext uri="{FF2B5EF4-FFF2-40B4-BE49-F238E27FC236}">
                <a16:creationId xmlns:a16="http://schemas.microsoft.com/office/drawing/2014/main" id="{918BA736-3302-4A40-B299-6E6E656BE127}"/>
              </a:ext>
            </a:extLst>
          </p:cNvPr>
          <p:cNvSpPr txBox="1">
            <a:spLocks/>
          </p:cNvSpPr>
          <p:nvPr/>
        </p:nvSpPr>
        <p:spPr>
          <a:xfrm>
            <a:off x="800304" y="965720"/>
            <a:ext cx="10656540" cy="7352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4767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2800" b="1" dirty="0"/>
              <a:t>«Kultur und Schule» – wie funktioniert das?</a:t>
            </a:r>
          </a:p>
          <a:p>
            <a:r>
              <a:rPr lang="fr-FR" sz="2800" b="1" dirty="0"/>
              <a:t>« Culture et école » </a:t>
            </a:r>
            <a:r>
              <a:rPr lang="de-CH" sz="2800" b="1" dirty="0"/>
              <a:t>–</a:t>
            </a:r>
            <a:r>
              <a:rPr lang="fr-FR" sz="2800" b="1" dirty="0"/>
              <a:t> comment ça fonctionne ?</a:t>
            </a:r>
            <a:endParaRPr lang="de-CH" sz="2800" b="1" i="1" dirty="0"/>
          </a:p>
        </p:txBody>
      </p:sp>
      <p:sp>
        <p:nvSpPr>
          <p:cNvPr id="63" name="Textfeld 62">
            <a:extLst>
              <a:ext uri="{FF2B5EF4-FFF2-40B4-BE49-F238E27FC236}">
                <a16:creationId xmlns:a16="http://schemas.microsoft.com/office/drawing/2014/main" id="{78FE9723-3A0F-EEDE-C0EA-646F26DE6F80}"/>
              </a:ext>
            </a:extLst>
          </p:cNvPr>
          <p:cNvSpPr txBox="1"/>
          <p:nvPr/>
        </p:nvSpPr>
        <p:spPr>
          <a:xfrm>
            <a:off x="5191085" y="6257771"/>
            <a:ext cx="60407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e-CH" sz="1000" dirty="0"/>
          </a:p>
        </p:txBody>
      </p:sp>
      <p:sp>
        <p:nvSpPr>
          <p:cNvPr id="109" name="Rechteck 108">
            <a:extLst>
              <a:ext uri="{FF2B5EF4-FFF2-40B4-BE49-F238E27FC236}">
                <a16:creationId xmlns:a16="http://schemas.microsoft.com/office/drawing/2014/main" id="{C2ACE666-76C2-E42D-A250-FDC16B35B499}"/>
              </a:ext>
            </a:extLst>
          </p:cNvPr>
          <p:cNvSpPr/>
          <p:nvPr/>
        </p:nvSpPr>
        <p:spPr>
          <a:xfrm>
            <a:off x="839416" y="6844778"/>
            <a:ext cx="6096000" cy="38177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4000"/>
              </a:lnSpc>
            </a:pPr>
            <a:endParaRPr lang="de-CH" dirty="0"/>
          </a:p>
        </p:txBody>
      </p:sp>
      <p:sp>
        <p:nvSpPr>
          <p:cNvPr id="115" name="Foliennummernplatzhalter 5">
            <a:extLst>
              <a:ext uri="{FF2B5EF4-FFF2-40B4-BE49-F238E27FC236}">
                <a16:creationId xmlns:a16="http://schemas.microsoft.com/office/drawing/2014/main" id="{B14C5017-DED0-AC38-7EFF-F12AA57D4774}"/>
              </a:ext>
            </a:extLst>
          </p:cNvPr>
          <p:cNvSpPr txBox="1">
            <a:spLocks/>
          </p:cNvSpPr>
          <p:nvPr/>
        </p:nvSpPr>
        <p:spPr>
          <a:xfrm>
            <a:off x="12036668" y="6286656"/>
            <a:ext cx="321625" cy="10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algn="r" defTabSz="914400" rtl="0" eaLnBrk="1" latinLnBrk="0" hangingPunct="1">
              <a:defRPr sz="82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2AD375-037F-43D0-B059-5172DA06796A}" type="slidenum">
              <a:rPr lang="de-CH" smtClean="0"/>
              <a:pPr/>
              <a:t>5</a:t>
            </a:fld>
            <a:endParaRPr lang="de-CH" dirty="0"/>
          </a:p>
        </p:txBody>
      </p:sp>
      <p:sp>
        <p:nvSpPr>
          <p:cNvPr id="118" name="Textplatzhalter 7">
            <a:extLst>
              <a:ext uri="{FF2B5EF4-FFF2-40B4-BE49-F238E27FC236}">
                <a16:creationId xmlns:a16="http://schemas.microsoft.com/office/drawing/2014/main" id="{FE9C74F7-6633-FF30-FA87-FDD740894841}"/>
              </a:ext>
            </a:extLst>
          </p:cNvPr>
          <p:cNvSpPr txBox="1">
            <a:spLocks/>
          </p:cNvSpPr>
          <p:nvPr/>
        </p:nvSpPr>
        <p:spPr>
          <a:xfrm>
            <a:off x="839787" y="6082824"/>
            <a:ext cx="10978437" cy="430643"/>
          </a:xfrm>
          <a:prstGeom prst="rect">
            <a:avLst/>
          </a:prstGeom>
        </p:spPr>
        <p:txBody>
          <a:bodyPr/>
          <a:lstStyle>
            <a:lvl1pPr marL="0" indent="0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357188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5963" indent="-358775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9500" indent="-363538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6688" indent="-357188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lnSpc>
                <a:spcPct val="100000"/>
              </a:lnSpc>
              <a:buClr>
                <a:schemeClr val="accent2"/>
              </a:buClr>
              <a:buSzPct val="90000"/>
              <a:defRPr/>
            </a:pPr>
            <a:r>
              <a:rPr lang="de-CH" sz="1000" dirty="0">
                <a:latin typeface="+mj-lt"/>
              </a:rPr>
              <a:t>Bildungs- und Kulturdirektion / </a:t>
            </a:r>
            <a:r>
              <a:rPr lang="fr-FR" sz="1000" spc="53" dirty="0">
                <a:latin typeface="+mj-lt"/>
              </a:rPr>
              <a:t>Direction de l’instruction publique et de la culture du canton de Berne</a:t>
            </a:r>
          </a:p>
          <a:p>
            <a:pPr eaLnBrk="0" fontAlgn="base" hangingPunct="0">
              <a:lnSpc>
                <a:spcPct val="100000"/>
              </a:lnSpc>
              <a:buClr>
                <a:schemeClr val="accent2"/>
              </a:buClr>
              <a:buSzPct val="90000"/>
              <a:defRPr/>
            </a:pPr>
            <a:r>
              <a:rPr lang="de-CH" sz="1000" dirty="0">
                <a:latin typeface="+mj-lt"/>
              </a:rPr>
              <a:t>Amt für Kultur, Kulturförderung, Fachbereich Kulturvermittlung / </a:t>
            </a:r>
            <a:r>
              <a:rPr lang="fr-CH" sz="1000" dirty="0">
                <a:latin typeface="+mj-lt"/>
              </a:rPr>
              <a:t>Office de la culture, Encouragement des activités culturelles, Unité Médiation culturelle</a:t>
            </a:r>
            <a:endParaRPr lang="fr-FR" sz="1000" spc="53" dirty="0">
              <a:latin typeface="+mj-lt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9C52E0E6-93AD-2EB4-AB68-49025288D48A}"/>
              </a:ext>
            </a:extLst>
          </p:cNvPr>
          <p:cNvSpPr/>
          <p:nvPr/>
        </p:nvSpPr>
        <p:spPr>
          <a:xfrm>
            <a:off x="1039296" y="2062467"/>
            <a:ext cx="1795508" cy="459912"/>
          </a:xfrm>
          <a:prstGeom prst="rect">
            <a:avLst/>
          </a:prstGeom>
          <a:solidFill>
            <a:srgbClr val="F08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000" b="1" dirty="0">
                <a:solidFill>
                  <a:schemeClr val="tx1"/>
                </a:solidFill>
              </a:rPr>
              <a:t>Kulturanbietende</a:t>
            </a:r>
          </a:p>
          <a:p>
            <a:pPr algn="ctr"/>
            <a:r>
              <a:rPr lang="de-CH" sz="1000" b="1" dirty="0" err="1">
                <a:solidFill>
                  <a:schemeClr val="tx1"/>
                </a:solidFill>
              </a:rPr>
              <a:t>Prestataires</a:t>
            </a:r>
            <a:r>
              <a:rPr lang="de-CH" sz="1000" b="1" dirty="0">
                <a:solidFill>
                  <a:schemeClr val="tx1"/>
                </a:solidFill>
              </a:rPr>
              <a:t> </a:t>
            </a:r>
            <a:r>
              <a:rPr lang="de-CH" sz="1000" b="1" dirty="0" err="1">
                <a:solidFill>
                  <a:schemeClr val="tx1"/>
                </a:solidFill>
              </a:rPr>
              <a:t>culturels</a:t>
            </a:r>
            <a:endParaRPr lang="de-CH" sz="1000" b="1" dirty="0">
              <a:solidFill>
                <a:schemeClr val="tx1"/>
              </a:solidFill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5B965CC4-E8C5-93AB-EE52-D4B5E65E240B}"/>
              </a:ext>
            </a:extLst>
          </p:cNvPr>
          <p:cNvSpPr/>
          <p:nvPr/>
        </p:nvSpPr>
        <p:spPr>
          <a:xfrm>
            <a:off x="4085599" y="2054498"/>
            <a:ext cx="4377429" cy="458824"/>
          </a:xfrm>
          <a:prstGeom prst="rect">
            <a:avLst/>
          </a:prstGeom>
          <a:solidFill>
            <a:srgbClr val="FFFFFF"/>
          </a:solidFill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000" b="1" dirty="0">
                <a:solidFill>
                  <a:schemeClr val="tx1"/>
                </a:solidFill>
              </a:rPr>
              <a:t>Fixe Kulturangebote </a:t>
            </a:r>
            <a:r>
              <a:rPr lang="de-CH" altLang="de-DE" sz="1000" b="1" dirty="0">
                <a:solidFill>
                  <a:schemeClr val="tx1"/>
                </a:solidFill>
              </a:rPr>
              <a:t>l </a:t>
            </a:r>
            <a:r>
              <a:rPr lang="de-CH" sz="1000" b="1" dirty="0" err="1">
                <a:solidFill>
                  <a:schemeClr val="tx1"/>
                </a:solidFill>
              </a:rPr>
              <a:t>Offres</a:t>
            </a:r>
            <a:r>
              <a:rPr lang="de-CH" sz="1000" b="1" dirty="0">
                <a:solidFill>
                  <a:schemeClr val="tx1"/>
                </a:solidFill>
              </a:rPr>
              <a:t> </a:t>
            </a:r>
            <a:r>
              <a:rPr lang="de-CH" sz="1000" b="1" dirty="0" err="1">
                <a:solidFill>
                  <a:schemeClr val="tx1"/>
                </a:solidFill>
              </a:rPr>
              <a:t>culturelles</a:t>
            </a:r>
            <a:r>
              <a:rPr lang="de-CH" sz="1000" b="1" dirty="0">
                <a:solidFill>
                  <a:schemeClr val="tx1"/>
                </a:solidFill>
              </a:rPr>
              <a:t> fixes </a:t>
            </a:r>
          </a:p>
          <a:p>
            <a:pPr algn="ctr"/>
            <a:r>
              <a:rPr lang="de-CH" sz="1000" b="1" dirty="0">
                <a:solidFill>
                  <a:schemeClr val="tx1"/>
                </a:solidFill>
              </a:rPr>
              <a:t>Eigene Kulturimpulsvorschläge </a:t>
            </a:r>
            <a:r>
              <a:rPr lang="de-CH" altLang="de-DE" sz="1000" b="1" dirty="0">
                <a:solidFill>
                  <a:schemeClr val="tx1"/>
                </a:solidFill>
              </a:rPr>
              <a:t>l</a:t>
            </a:r>
            <a:r>
              <a:rPr lang="de-CH" sz="1000" b="1" dirty="0">
                <a:solidFill>
                  <a:schemeClr val="tx1"/>
                </a:solidFill>
              </a:rPr>
              <a:t> </a:t>
            </a:r>
            <a:r>
              <a:rPr lang="de-CH" altLang="de-DE" sz="1000" b="1" dirty="0">
                <a:solidFill>
                  <a:schemeClr val="tx1"/>
                </a:solidFill>
              </a:rPr>
              <a:t>P</a:t>
            </a:r>
            <a:r>
              <a:rPr lang="de-CH" sz="1000" b="1" dirty="0">
                <a:solidFill>
                  <a:schemeClr val="tx1"/>
                </a:solidFill>
              </a:rPr>
              <a:t>ropre </a:t>
            </a:r>
            <a:r>
              <a:rPr lang="de-CH" sz="1000" b="1" dirty="0" err="1">
                <a:solidFill>
                  <a:schemeClr val="tx1"/>
                </a:solidFill>
              </a:rPr>
              <a:t>projet</a:t>
            </a:r>
            <a:r>
              <a:rPr lang="de-CH" sz="1000" b="1" dirty="0">
                <a:solidFill>
                  <a:schemeClr val="tx1"/>
                </a:solidFill>
              </a:rPr>
              <a:t> </a:t>
            </a:r>
            <a:r>
              <a:rPr lang="de-CH" sz="1000" b="1" dirty="0" err="1">
                <a:solidFill>
                  <a:schemeClr val="tx1"/>
                </a:solidFill>
              </a:rPr>
              <a:t>culturel</a:t>
            </a:r>
            <a:endParaRPr lang="de-CH" sz="1000" b="1" dirty="0">
              <a:solidFill>
                <a:schemeClr val="tx1"/>
              </a:solidFill>
            </a:endParaRPr>
          </a:p>
        </p:txBody>
      </p:sp>
      <p:sp>
        <p:nvSpPr>
          <p:cNvPr id="113" name="Rechteck 112">
            <a:extLst>
              <a:ext uri="{FF2B5EF4-FFF2-40B4-BE49-F238E27FC236}">
                <a16:creationId xmlns:a16="http://schemas.microsoft.com/office/drawing/2014/main" id="{19BFA90F-73C8-6C87-1C43-86D9DB7CD65E}"/>
              </a:ext>
            </a:extLst>
          </p:cNvPr>
          <p:cNvSpPr/>
          <p:nvPr/>
        </p:nvSpPr>
        <p:spPr>
          <a:xfrm>
            <a:off x="10457120" y="2589016"/>
            <a:ext cx="18473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de-CH" sz="800" dirty="0"/>
          </a:p>
        </p:txBody>
      </p:sp>
      <p:cxnSp>
        <p:nvCxnSpPr>
          <p:cNvPr id="49" name="Verbinder: gewinkelt 48">
            <a:extLst>
              <a:ext uri="{FF2B5EF4-FFF2-40B4-BE49-F238E27FC236}">
                <a16:creationId xmlns:a16="http://schemas.microsoft.com/office/drawing/2014/main" id="{6098F1A7-D7F6-59B3-2C6F-C6D02D846814}"/>
              </a:ext>
            </a:extLst>
          </p:cNvPr>
          <p:cNvCxnSpPr>
            <a:cxnSpLocks/>
            <a:stCxn id="127" idx="0"/>
            <a:endCxn id="8" idx="1"/>
          </p:cNvCxnSpPr>
          <p:nvPr/>
        </p:nvCxnSpPr>
        <p:spPr>
          <a:xfrm rot="5400000" flipH="1" flipV="1">
            <a:off x="3518024" y="2759819"/>
            <a:ext cx="1043483" cy="91667"/>
          </a:xfrm>
          <a:prstGeom prst="bentConnector2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Verbinder: gewinkelt 51">
            <a:extLst>
              <a:ext uri="{FF2B5EF4-FFF2-40B4-BE49-F238E27FC236}">
                <a16:creationId xmlns:a16="http://schemas.microsoft.com/office/drawing/2014/main" id="{2914D01A-921C-BE9A-1927-1696C46DBF37}"/>
              </a:ext>
            </a:extLst>
          </p:cNvPr>
          <p:cNvCxnSpPr>
            <a:cxnSpLocks/>
            <a:stCxn id="8" idx="3"/>
            <a:endCxn id="13" idx="3"/>
          </p:cNvCxnSpPr>
          <p:nvPr/>
        </p:nvCxnSpPr>
        <p:spPr>
          <a:xfrm flipH="1">
            <a:off x="8308813" y="2283910"/>
            <a:ext cx="154215" cy="1291433"/>
          </a:xfrm>
          <a:prstGeom prst="bentConnector3">
            <a:avLst>
              <a:gd name="adj1" fmla="val -64385"/>
            </a:avLst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feld 74">
            <a:extLst>
              <a:ext uri="{FF2B5EF4-FFF2-40B4-BE49-F238E27FC236}">
                <a16:creationId xmlns:a16="http://schemas.microsoft.com/office/drawing/2014/main" id="{D992C362-DAAA-CC1B-A452-6D3722B355BA}"/>
              </a:ext>
            </a:extLst>
          </p:cNvPr>
          <p:cNvSpPr txBox="1"/>
          <p:nvPr/>
        </p:nvSpPr>
        <p:spPr>
          <a:xfrm>
            <a:off x="7412559" y="5250068"/>
            <a:ext cx="127572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800" dirty="0"/>
              <a:t>beraten </a:t>
            </a:r>
            <a:r>
              <a:rPr lang="de-CH" altLang="de-DE" sz="800" dirty="0">
                <a:solidFill>
                  <a:schemeClr val="tx1"/>
                </a:solidFill>
              </a:rPr>
              <a:t>l</a:t>
            </a:r>
            <a:r>
              <a:rPr lang="de-CH" sz="800" dirty="0"/>
              <a:t> </a:t>
            </a:r>
            <a:r>
              <a:rPr lang="de-CH" altLang="de-DE" sz="800" dirty="0" err="1"/>
              <a:t>conseiller</a:t>
            </a:r>
            <a:r>
              <a:rPr lang="de-CH" altLang="de-DE" sz="800" dirty="0"/>
              <a:t> :</a:t>
            </a:r>
          </a:p>
        </p:txBody>
      </p:sp>
      <p:cxnSp>
        <p:nvCxnSpPr>
          <p:cNvPr id="91" name="Verbinder: gewinkelt 90">
            <a:extLst>
              <a:ext uri="{FF2B5EF4-FFF2-40B4-BE49-F238E27FC236}">
                <a16:creationId xmlns:a16="http://schemas.microsoft.com/office/drawing/2014/main" id="{0CA58627-8209-0E76-68A7-CA2255D7EAC0}"/>
              </a:ext>
            </a:extLst>
          </p:cNvPr>
          <p:cNvCxnSpPr>
            <a:cxnSpLocks/>
            <a:stCxn id="127" idx="2"/>
            <a:endCxn id="27" idx="1"/>
          </p:cNvCxnSpPr>
          <p:nvPr/>
        </p:nvCxnSpPr>
        <p:spPr>
          <a:xfrm rot="16200000" flipH="1">
            <a:off x="3111400" y="4689092"/>
            <a:ext cx="1856730" cy="91667"/>
          </a:xfrm>
          <a:prstGeom prst="bentConnector2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feld 139">
            <a:extLst>
              <a:ext uri="{FF2B5EF4-FFF2-40B4-BE49-F238E27FC236}">
                <a16:creationId xmlns:a16="http://schemas.microsoft.com/office/drawing/2014/main" id="{AA1F9814-A3B3-EE35-330B-BCB0B7D18E26}"/>
              </a:ext>
            </a:extLst>
          </p:cNvPr>
          <p:cNvSpPr txBox="1"/>
          <p:nvPr/>
        </p:nvSpPr>
        <p:spPr>
          <a:xfrm>
            <a:off x="8690844" y="2276872"/>
            <a:ext cx="255088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1000" b="1" dirty="0">
                <a:solidFill>
                  <a:schemeClr val="tx1"/>
                </a:solidFill>
              </a:rPr>
              <a:t>Vorgehen der Schulen für Kulturimpuls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CH" sz="1000" dirty="0">
                <a:solidFill>
                  <a:schemeClr val="tx1"/>
                </a:solidFill>
              </a:rPr>
              <a:t>Projekt-/Reiseziel definieren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CH" sz="1000" b="1" dirty="0">
                <a:solidFill>
                  <a:schemeClr val="tx1"/>
                </a:solidFill>
              </a:rPr>
              <a:t>Angebot auswählen, Projekt oder Reise planen / </a:t>
            </a:r>
            <a:r>
              <a:rPr lang="de-CH" altLang="de-DE" sz="1000" b="1" dirty="0">
                <a:solidFill>
                  <a:schemeClr val="tx1"/>
                </a:solidFill>
              </a:rPr>
              <a:t>Antrag stellen oder </a:t>
            </a:r>
            <a:r>
              <a:rPr lang="de-CH" sz="1000" b="1" dirty="0">
                <a:solidFill>
                  <a:schemeClr val="tx1"/>
                </a:solidFill>
              </a:rPr>
              <a:t>für Umsetzung bewerben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CH" sz="1000" dirty="0"/>
              <a:t>Umsetzen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CH" sz="1000" dirty="0"/>
              <a:t>Reflektieren, Abrechnen und Abschliessen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de-CH" sz="1000" dirty="0">
              <a:solidFill>
                <a:schemeClr val="tx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de-CH" sz="1000" dirty="0"/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de-CH" sz="1000" dirty="0">
              <a:solidFill>
                <a:schemeClr val="tx1"/>
              </a:solidFill>
            </a:endParaRPr>
          </a:p>
          <a:p>
            <a:r>
              <a:rPr lang="fr-FR" sz="1000" b="1" dirty="0">
                <a:solidFill>
                  <a:schemeClr val="tx1"/>
                </a:solidFill>
              </a:rPr>
              <a:t>Procédure des écoles pour l'impulsion culturelle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000" dirty="0">
                <a:solidFill>
                  <a:schemeClr val="tx1"/>
                </a:solidFill>
              </a:rPr>
              <a:t>Définir l’objectif/destination du projet/voyage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000" b="1" dirty="0">
                <a:solidFill>
                  <a:schemeClr val="tx1"/>
                </a:solidFill>
              </a:rPr>
              <a:t>Choisir l'offre, planifier le projet ou le voyage / faire une demande ou postuler pour la mise en œuvre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000" dirty="0">
                <a:solidFill>
                  <a:schemeClr val="tx1"/>
                </a:solidFill>
              </a:rPr>
              <a:t>Mise en œuvre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000" dirty="0">
                <a:solidFill>
                  <a:schemeClr val="tx1"/>
                </a:solidFill>
              </a:rPr>
              <a:t>Réfléchir, comptabiliser et clôturer</a:t>
            </a:r>
            <a:endParaRPr lang="de-CH" sz="1000" dirty="0">
              <a:solidFill>
                <a:schemeClr val="tx1"/>
              </a:solidFill>
            </a:endParaRPr>
          </a:p>
        </p:txBody>
      </p:sp>
      <p:cxnSp>
        <p:nvCxnSpPr>
          <p:cNvPr id="185" name="Verbinder: gewinkelt 184">
            <a:extLst>
              <a:ext uri="{FF2B5EF4-FFF2-40B4-BE49-F238E27FC236}">
                <a16:creationId xmlns:a16="http://schemas.microsoft.com/office/drawing/2014/main" id="{C30CB6F1-628B-054D-B4F3-C5FF4D3F40CF}"/>
              </a:ext>
            </a:extLst>
          </p:cNvPr>
          <p:cNvCxnSpPr>
            <a:cxnSpLocks/>
            <a:stCxn id="13" idx="3"/>
            <a:endCxn id="31" idx="3"/>
          </p:cNvCxnSpPr>
          <p:nvPr/>
        </p:nvCxnSpPr>
        <p:spPr>
          <a:xfrm>
            <a:off x="8308813" y="3575343"/>
            <a:ext cx="154214" cy="2085900"/>
          </a:xfrm>
          <a:prstGeom prst="bentConnector3">
            <a:avLst>
              <a:gd name="adj1" fmla="val 164386"/>
            </a:avLst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hteck 116">
            <a:extLst>
              <a:ext uri="{FF2B5EF4-FFF2-40B4-BE49-F238E27FC236}">
                <a16:creationId xmlns:a16="http://schemas.microsoft.com/office/drawing/2014/main" id="{E45E63D3-DDEE-F101-F0C3-A8B8637F96EF}"/>
              </a:ext>
            </a:extLst>
          </p:cNvPr>
          <p:cNvSpPr/>
          <p:nvPr/>
        </p:nvSpPr>
        <p:spPr>
          <a:xfrm>
            <a:off x="1039296" y="3061595"/>
            <a:ext cx="1515982" cy="1004612"/>
          </a:xfrm>
          <a:prstGeom prst="rect">
            <a:avLst/>
          </a:prstGeom>
          <a:solidFill>
            <a:srgbClr val="D9E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altLang="de-DE" sz="1000" b="1" dirty="0">
                <a:solidFill>
                  <a:schemeClr val="tx1"/>
                </a:solidFill>
              </a:rPr>
              <a:t>Kulturelle Teilhabe ermöglichen</a:t>
            </a:r>
          </a:p>
          <a:p>
            <a:pPr algn="ctr"/>
            <a:endParaRPr lang="de-CH" altLang="de-DE" sz="1000" b="1" dirty="0">
              <a:solidFill>
                <a:schemeClr val="tx1"/>
              </a:solidFill>
            </a:endParaRPr>
          </a:p>
          <a:p>
            <a:pPr algn="ctr"/>
            <a:r>
              <a:rPr lang="de-CH" sz="1000" b="1" dirty="0" err="1">
                <a:solidFill>
                  <a:schemeClr val="tx1"/>
                </a:solidFill>
              </a:rPr>
              <a:t>Permettre</a:t>
            </a:r>
            <a:r>
              <a:rPr lang="de-CH" sz="1000" b="1" dirty="0">
                <a:solidFill>
                  <a:schemeClr val="tx1"/>
                </a:solidFill>
              </a:rPr>
              <a:t> la </a:t>
            </a:r>
            <a:r>
              <a:rPr lang="de-CH" sz="1000" b="1" dirty="0" err="1">
                <a:solidFill>
                  <a:schemeClr val="tx1"/>
                </a:solidFill>
              </a:rPr>
              <a:t>participation</a:t>
            </a:r>
            <a:r>
              <a:rPr lang="de-CH" sz="1000" b="1" dirty="0">
                <a:solidFill>
                  <a:schemeClr val="tx1"/>
                </a:solidFill>
              </a:rPr>
              <a:t> culturelle</a:t>
            </a:r>
          </a:p>
        </p:txBody>
      </p:sp>
      <p:cxnSp>
        <p:nvCxnSpPr>
          <p:cNvPr id="217" name="Gerader Verbinder 216">
            <a:extLst>
              <a:ext uri="{FF2B5EF4-FFF2-40B4-BE49-F238E27FC236}">
                <a16:creationId xmlns:a16="http://schemas.microsoft.com/office/drawing/2014/main" id="{C59C72A1-62E0-52F2-2572-DF88034D3652}"/>
              </a:ext>
            </a:extLst>
          </p:cNvPr>
          <p:cNvCxnSpPr>
            <a:cxnSpLocks/>
            <a:stCxn id="117" idx="3"/>
            <a:endCxn id="127" idx="1"/>
          </p:cNvCxnSpPr>
          <p:nvPr/>
        </p:nvCxnSpPr>
        <p:spPr>
          <a:xfrm>
            <a:off x="2555278" y="3563901"/>
            <a:ext cx="284466" cy="3076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2A656B0B-3710-9623-A723-3C76B7957DBE}"/>
              </a:ext>
            </a:extLst>
          </p:cNvPr>
          <p:cNvSpPr txBox="1"/>
          <p:nvPr/>
        </p:nvSpPr>
        <p:spPr>
          <a:xfrm>
            <a:off x="5591944" y="5251852"/>
            <a:ext cx="127572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800" dirty="0"/>
              <a:t>befähigen </a:t>
            </a:r>
            <a:r>
              <a:rPr lang="de-CH" altLang="de-DE" sz="800" dirty="0">
                <a:solidFill>
                  <a:schemeClr val="tx1"/>
                </a:solidFill>
              </a:rPr>
              <a:t>l</a:t>
            </a:r>
            <a:r>
              <a:rPr lang="de-CH" sz="800" dirty="0"/>
              <a:t> </a:t>
            </a:r>
            <a:r>
              <a:rPr lang="de-CH" altLang="de-DE" sz="800" dirty="0" err="1"/>
              <a:t>habiliter</a:t>
            </a:r>
            <a:r>
              <a:rPr lang="de-CH" altLang="de-DE" sz="800" dirty="0"/>
              <a:t> :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79D9EE0-8DCF-2AF5-20ED-B41834265293}"/>
              </a:ext>
            </a:extLst>
          </p:cNvPr>
          <p:cNvSpPr txBox="1"/>
          <p:nvPr/>
        </p:nvSpPr>
        <p:spPr>
          <a:xfrm>
            <a:off x="4079776" y="5243758"/>
            <a:ext cx="115975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800" dirty="0"/>
              <a:t>informieren </a:t>
            </a:r>
            <a:r>
              <a:rPr lang="de-CH" altLang="de-DE" sz="800" dirty="0">
                <a:solidFill>
                  <a:schemeClr val="tx1"/>
                </a:solidFill>
              </a:rPr>
              <a:t>l</a:t>
            </a:r>
            <a:r>
              <a:rPr lang="de-CH" sz="800" dirty="0"/>
              <a:t> </a:t>
            </a:r>
            <a:r>
              <a:rPr lang="de-CH" sz="800" dirty="0" err="1"/>
              <a:t>informer</a:t>
            </a:r>
            <a:r>
              <a:rPr lang="de-CH" sz="800" dirty="0"/>
              <a:t> : 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15E4A226-4225-A0E6-EE65-E07A7A6CD04C}"/>
              </a:ext>
            </a:extLst>
          </p:cNvPr>
          <p:cNvSpPr/>
          <p:nvPr/>
        </p:nvSpPr>
        <p:spPr>
          <a:xfrm rot="21586377">
            <a:off x="3485535" y="4546758"/>
            <a:ext cx="18473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de-CH" sz="1000" b="1" dirty="0"/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B612D2F5-D5EB-34F1-1B12-C46FF68063BB}"/>
              </a:ext>
            </a:extLst>
          </p:cNvPr>
          <p:cNvSpPr/>
          <p:nvPr/>
        </p:nvSpPr>
        <p:spPr>
          <a:xfrm>
            <a:off x="4085599" y="5423707"/>
            <a:ext cx="979333" cy="479168"/>
          </a:xfrm>
          <a:prstGeom prst="rect">
            <a:avLst/>
          </a:prstGeom>
          <a:solidFill>
            <a:srgbClr val="FFFFFF"/>
          </a:solidFill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800" b="1" dirty="0">
                <a:solidFill>
                  <a:schemeClr val="tx1"/>
                </a:solidFill>
              </a:rPr>
              <a:t>Mailings</a:t>
            </a:r>
          </a:p>
          <a:p>
            <a:pPr algn="ctr"/>
            <a:r>
              <a:rPr lang="de-CH" sz="800" b="1" dirty="0">
                <a:solidFill>
                  <a:schemeClr val="tx1"/>
                </a:solidFill>
              </a:rPr>
              <a:t>EDUCATION</a:t>
            </a:r>
          </a:p>
          <a:p>
            <a:pPr algn="ctr"/>
            <a:r>
              <a:rPr lang="de-CH" sz="800" b="1" dirty="0">
                <a:solidFill>
                  <a:schemeClr val="tx1"/>
                </a:solidFill>
              </a:rPr>
              <a:t>e-ducation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F81DF9CC-394C-56F6-32DD-62440DBF03AB}"/>
              </a:ext>
            </a:extLst>
          </p:cNvPr>
          <p:cNvSpPr/>
          <p:nvPr/>
        </p:nvSpPr>
        <p:spPr>
          <a:xfrm>
            <a:off x="5148118" y="5426019"/>
            <a:ext cx="1955995" cy="475072"/>
          </a:xfrm>
          <a:prstGeom prst="rect">
            <a:avLst/>
          </a:prstGeom>
          <a:solidFill>
            <a:srgbClr val="FFFFFF"/>
          </a:solidFill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800" b="1" dirty="0">
                <a:solidFill>
                  <a:schemeClr val="tx1"/>
                </a:solidFill>
              </a:rPr>
              <a:t>Netzwerktreffen </a:t>
            </a:r>
            <a:r>
              <a:rPr lang="de-CH" altLang="de-DE" sz="800" b="1" dirty="0">
                <a:solidFill>
                  <a:schemeClr val="tx1"/>
                </a:solidFill>
              </a:rPr>
              <a:t>l </a:t>
            </a:r>
            <a:r>
              <a:rPr lang="de-CH" sz="800" b="1" dirty="0">
                <a:solidFill>
                  <a:schemeClr val="tx1"/>
                </a:solidFill>
              </a:rPr>
              <a:t>Rencontre </a:t>
            </a:r>
            <a:r>
              <a:rPr lang="de-CH" sz="800" b="1" dirty="0" err="1">
                <a:solidFill>
                  <a:schemeClr val="tx1"/>
                </a:solidFill>
              </a:rPr>
              <a:t>Réseau</a:t>
            </a:r>
            <a:endParaRPr lang="de-CH" sz="800" b="1" dirty="0">
              <a:solidFill>
                <a:schemeClr val="tx1"/>
              </a:solidFill>
            </a:endParaRPr>
          </a:p>
          <a:p>
            <a:pPr algn="ctr"/>
            <a:r>
              <a:rPr lang="de-CH" sz="800" b="1" dirty="0">
                <a:solidFill>
                  <a:schemeClr val="tx1"/>
                </a:solidFill>
              </a:rPr>
              <a:t>Weiterbildung </a:t>
            </a:r>
            <a:r>
              <a:rPr lang="de-CH" altLang="de-DE" sz="800" b="1" dirty="0">
                <a:solidFill>
                  <a:schemeClr val="tx1"/>
                </a:solidFill>
              </a:rPr>
              <a:t>l </a:t>
            </a:r>
            <a:r>
              <a:rPr lang="de-CH" sz="800" b="1" dirty="0">
                <a:solidFill>
                  <a:schemeClr val="tx1"/>
                </a:solidFill>
              </a:rPr>
              <a:t>Formation </a:t>
            </a:r>
            <a:r>
              <a:rPr lang="de-CH" sz="800" b="1" dirty="0" err="1">
                <a:solidFill>
                  <a:schemeClr val="tx1"/>
                </a:solidFill>
              </a:rPr>
              <a:t>continue</a:t>
            </a:r>
            <a:endParaRPr lang="de-CH" sz="800" b="1" dirty="0">
              <a:solidFill>
                <a:schemeClr val="tx1"/>
              </a:solidFill>
            </a:endParaRP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05175E43-33A4-D195-A099-08D6569BBEAC}"/>
              </a:ext>
            </a:extLst>
          </p:cNvPr>
          <p:cNvSpPr/>
          <p:nvPr/>
        </p:nvSpPr>
        <p:spPr>
          <a:xfrm>
            <a:off x="7187298" y="5423707"/>
            <a:ext cx="1275729" cy="475072"/>
          </a:xfrm>
          <a:prstGeom prst="rect">
            <a:avLst/>
          </a:prstGeom>
          <a:solidFill>
            <a:srgbClr val="FFFFFF"/>
          </a:solidFill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800" b="1" dirty="0">
                <a:solidFill>
                  <a:schemeClr val="tx1"/>
                </a:solidFill>
              </a:rPr>
              <a:t>Team </a:t>
            </a:r>
          </a:p>
          <a:p>
            <a:pPr algn="ctr"/>
            <a:r>
              <a:rPr lang="de-CH" sz="800" b="1" dirty="0">
                <a:solidFill>
                  <a:schemeClr val="tx1"/>
                </a:solidFill>
              </a:rPr>
              <a:t>«Kultur und Schule»</a:t>
            </a:r>
          </a:p>
          <a:p>
            <a:pPr algn="ctr"/>
            <a:r>
              <a:rPr lang="de-CH" sz="800" b="1" dirty="0">
                <a:solidFill>
                  <a:schemeClr val="tx1"/>
                </a:solidFill>
              </a:rPr>
              <a:t>«Culture et École»</a:t>
            </a:r>
          </a:p>
        </p:txBody>
      </p:sp>
      <p:pic>
        <p:nvPicPr>
          <p:cNvPr id="177" name="Grafik 176">
            <a:extLst>
              <a:ext uri="{FF2B5EF4-FFF2-40B4-BE49-F238E27FC236}">
                <a16:creationId xmlns:a16="http://schemas.microsoft.com/office/drawing/2014/main" id="{52958989-5766-044A-C97D-EA43D39852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541" y="1935670"/>
            <a:ext cx="3165542" cy="3164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4DB878F3-F939-FC7A-34E5-5B0FC3EC9D26}"/>
              </a:ext>
            </a:extLst>
          </p:cNvPr>
          <p:cNvSpPr txBox="1"/>
          <p:nvPr/>
        </p:nvSpPr>
        <p:spPr>
          <a:xfrm>
            <a:off x="4085600" y="4765412"/>
            <a:ext cx="4377428" cy="400110"/>
          </a:xfrm>
          <a:prstGeom prst="rect">
            <a:avLst/>
          </a:prstGeom>
          <a:solidFill>
            <a:srgbClr val="FFFFFF"/>
          </a:solidFill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000"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CH" dirty="0">
                <a:solidFill>
                  <a:schemeClr val="tx1"/>
                </a:solidFill>
              </a:rPr>
              <a:t>Netzwerk «Kulturverantwortliche in Schulen»</a:t>
            </a:r>
            <a:endParaRPr lang="fr-FR" dirty="0">
              <a:solidFill>
                <a:schemeClr val="tx1"/>
              </a:solidFill>
            </a:endParaRPr>
          </a:p>
          <a:p>
            <a:r>
              <a:rPr lang="fr-FR" dirty="0">
                <a:solidFill>
                  <a:schemeClr val="tx1"/>
                </a:solidFill>
              </a:rPr>
              <a:t>Réseau « Responsables de la culture dans les écoles »</a:t>
            </a:r>
            <a:endParaRPr lang="de-CH" dirty="0">
              <a:solidFill>
                <a:schemeClr val="tx1"/>
              </a:solidFill>
            </a:endParaRPr>
          </a:p>
        </p:txBody>
      </p:sp>
      <p:cxnSp>
        <p:nvCxnSpPr>
          <p:cNvPr id="56" name="Gerader Verbinder 55">
            <a:extLst>
              <a:ext uri="{FF2B5EF4-FFF2-40B4-BE49-F238E27FC236}">
                <a16:creationId xmlns:a16="http://schemas.microsoft.com/office/drawing/2014/main" id="{3B37E1CF-28FA-D2FE-0443-9BEBE7F3A654}"/>
              </a:ext>
            </a:extLst>
          </p:cNvPr>
          <p:cNvCxnSpPr>
            <a:cxnSpLocks/>
            <a:stCxn id="27" idx="3"/>
            <a:endCxn id="28" idx="1"/>
          </p:cNvCxnSpPr>
          <p:nvPr/>
        </p:nvCxnSpPr>
        <p:spPr>
          <a:xfrm>
            <a:off x="5064932" y="5663291"/>
            <a:ext cx="83186" cy="264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r Verbinder 57">
            <a:extLst>
              <a:ext uri="{FF2B5EF4-FFF2-40B4-BE49-F238E27FC236}">
                <a16:creationId xmlns:a16="http://schemas.microsoft.com/office/drawing/2014/main" id="{E8625B44-A3A5-4555-AC52-5C9F2CCD626C}"/>
              </a:ext>
            </a:extLst>
          </p:cNvPr>
          <p:cNvCxnSpPr>
            <a:cxnSpLocks/>
            <a:stCxn id="28" idx="3"/>
            <a:endCxn id="31" idx="1"/>
          </p:cNvCxnSpPr>
          <p:nvPr/>
        </p:nvCxnSpPr>
        <p:spPr>
          <a:xfrm flipV="1">
            <a:off x="7104113" y="5661243"/>
            <a:ext cx="83185" cy="2312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1779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EF8997-7C65-41AF-9641-8CEE0C23B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6</a:t>
            </a:fld>
            <a:endParaRPr lang="de-CH" dirty="0"/>
          </a:p>
        </p:txBody>
      </p:sp>
      <p:sp>
        <p:nvSpPr>
          <p:cNvPr id="9" name="Rechteck 8"/>
          <p:cNvSpPr/>
          <p:nvPr/>
        </p:nvSpPr>
        <p:spPr>
          <a:xfrm>
            <a:off x="840060" y="3760552"/>
            <a:ext cx="85303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CH" dirty="0">
              <a:solidFill>
                <a:srgbClr val="000000"/>
              </a:solidFill>
              <a:latin typeface="Roboto"/>
            </a:endParaRPr>
          </a:p>
          <a:p>
            <a:endParaRPr lang="de-CH" dirty="0">
              <a:solidFill>
                <a:srgbClr val="000000"/>
              </a:solidFill>
              <a:latin typeface="Roboto"/>
            </a:endParaRPr>
          </a:p>
          <a:p>
            <a:endParaRPr lang="de-CH" dirty="0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4549924" y="2431204"/>
            <a:ext cx="6480720" cy="2653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de-CH" altLang="de-DE" dirty="0"/>
              <a:t>Kulturelle Impulse in den Schulalltag integrieren, </a:t>
            </a:r>
          </a:p>
          <a:p>
            <a:pPr>
              <a:lnSpc>
                <a:spcPct val="114000"/>
              </a:lnSpc>
            </a:pPr>
            <a:r>
              <a:rPr lang="de-CH" altLang="de-DE" dirty="0"/>
              <a:t>zur Entfaltung und Stärkung …</a:t>
            </a:r>
          </a:p>
          <a:p>
            <a:pPr>
              <a:lnSpc>
                <a:spcPct val="114000"/>
              </a:lnSpc>
            </a:pPr>
            <a:endParaRPr lang="de-CH" altLang="de-DE" sz="1000" dirty="0"/>
          </a:p>
          <a:p>
            <a:pPr marL="800100" lvl="1" indent="-342900">
              <a:lnSpc>
                <a:spcPct val="114000"/>
              </a:lnSpc>
              <a:buFont typeface="Symbol" panose="05050102010706020507" pitchFamily="18" charset="2"/>
              <a:buChar char="-"/>
            </a:pPr>
            <a:r>
              <a:rPr lang="de-CH" altLang="de-DE" dirty="0"/>
              <a:t>des </a:t>
            </a:r>
            <a:r>
              <a:rPr lang="de-CH" altLang="de-DE" b="1" dirty="0"/>
              <a:t>kreativen Potentials,</a:t>
            </a:r>
          </a:p>
          <a:p>
            <a:pPr marL="800100" lvl="1" indent="-342900">
              <a:lnSpc>
                <a:spcPct val="114000"/>
              </a:lnSpc>
              <a:buFont typeface="Symbol" panose="05050102010706020507" pitchFamily="18" charset="2"/>
              <a:buChar char="-"/>
            </a:pPr>
            <a:r>
              <a:rPr lang="de-CH" altLang="de-DE" dirty="0"/>
              <a:t>der</a:t>
            </a:r>
            <a:r>
              <a:rPr lang="de-CH" altLang="de-DE" b="1" dirty="0"/>
              <a:t> kulturellen Neugier,</a:t>
            </a:r>
          </a:p>
          <a:p>
            <a:pPr marL="800100" lvl="1" indent="-342900">
              <a:lnSpc>
                <a:spcPct val="114000"/>
              </a:lnSpc>
              <a:buFont typeface="Symbol" panose="05050102010706020507" pitchFamily="18" charset="2"/>
              <a:buChar char="-"/>
            </a:pPr>
            <a:r>
              <a:rPr lang="de-CH" altLang="de-DE" dirty="0"/>
              <a:t>der </a:t>
            </a:r>
            <a:r>
              <a:rPr lang="de-CH" altLang="de-DE" b="1" dirty="0"/>
              <a:t>Mitgestaltungkraft an «Schule»,</a:t>
            </a:r>
          </a:p>
          <a:p>
            <a:pPr marL="800100" lvl="1" indent="-342900">
              <a:lnSpc>
                <a:spcPct val="114000"/>
              </a:lnSpc>
              <a:buFont typeface="Symbol" panose="05050102010706020507" pitchFamily="18" charset="2"/>
              <a:buChar char="-"/>
            </a:pPr>
            <a:r>
              <a:rPr lang="de-CH" altLang="de-DE" dirty="0"/>
              <a:t>der </a:t>
            </a:r>
            <a:r>
              <a:rPr lang="de-CH" altLang="de-DE" b="1" dirty="0"/>
              <a:t>überfachlichen und fachlichen Kompetenzen</a:t>
            </a:r>
          </a:p>
          <a:p>
            <a:pPr>
              <a:lnSpc>
                <a:spcPct val="114000"/>
              </a:lnSpc>
            </a:pPr>
            <a:endParaRPr lang="de-CH" altLang="de-DE" sz="1000" b="1" dirty="0"/>
          </a:p>
          <a:p>
            <a:pPr>
              <a:lnSpc>
                <a:spcPct val="114000"/>
              </a:lnSpc>
            </a:pPr>
            <a:r>
              <a:rPr lang="de-CH" altLang="de-DE" dirty="0"/>
              <a:t>… von Schülerinnen und Schülern.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060848"/>
            <a:ext cx="3572543" cy="3572543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918BA736-3302-4A40-B299-6E6E656BE127}"/>
              </a:ext>
            </a:extLst>
          </p:cNvPr>
          <p:cNvSpPr txBox="1">
            <a:spLocks/>
          </p:cNvSpPr>
          <p:nvPr/>
        </p:nvSpPr>
        <p:spPr>
          <a:xfrm>
            <a:off x="840060" y="1124744"/>
            <a:ext cx="10656540" cy="73529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447675" rtl="0" eaLnBrk="1" latinLnBrk="0" hangingPunct="1">
              <a:lnSpc>
                <a:spcPct val="105000"/>
              </a:lnSpc>
              <a:spcBef>
                <a:spcPct val="0"/>
              </a:spcBef>
              <a:buNone/>
              <a:defRPr sz="5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400" b="1" dirty="0"/>
              <a:t>Potentiale kultureller Bildung an Schulen entfalten</a:t>
            </a:r>
            <a:br>
              <a:rPr lang="de-CH" sz="3400" b="1" dirty="0"/>
            </a:br>
            <a:r>
              <a:rPr lang="de-CH" sz="2400" b="1" i="1" dirty="0"/>
              <a:t>Kulturimpulse im Schulalltag ermöglichen</a:t>
            </a:r>
          </a:p>
        </p:txBody>
      </p:sp>
    </p:spTree>
    <p:extLst>
      <p:ext uri="{BB962C8B-B14F-4D97-AF65-F5344CB8AC3E}">
        <p14:creationId xmlns:p14="http://schemas.microsoft.com/office/powerpoint/2010/main" val="1068943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8BA736-3302-4A40-B299-6E6E656BE1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0060" y="1124744"/>
            <a:ext cx="10656540" cy="735293"/>
          </a:xfrm>
        </p:spPr>
        <p:txBody>
          <a:bodyPr/>
          <a:lstStyle/>
          <a:p>
            <a:r>
              <a:rPr lang="de-CH" sz="3400" b="1" dirty="0"/>
              <a:t>Potentiale kultureller Bildung an Schulen entfalten</a:t>
            </a:r>
            <a:br>
              <a:rPr lang="de-CH" sz="3400" b="1" dirty="0"/>
            </a:br>
            <a:r>
              <a:rPr lang="de-CH" sz="2400" b="1" i="1" dirty="0"/>
              <a:t>Professionelle Kulturschaffende einbinden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EF8997-7C65-41AF-9641-8CEE0C23B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7</a:t>
            </a:fld>
            <a:endParaRPr lang="de-CH" dirty="0"/>
          </a:p>
        </p:txBody>
      </p:sp>
      <p:sp>
        <p:nvSpPr>
          <p:cNvPr id="9" name="Rechteck 8"/>
          <p:cNvSpPr/>
          <p:nvPr/>
        </p:nvSpPr>
        <p:spPr>
          <a:xfrm>
            <a:off x="840060" y="3760552"/>
            <a:ext cx="85303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CH" dirty="0">
              <a:solidFill>
                <a:srgbClr val="000000"/>
              </a:solidFill>
              <a:latin typeface="Roboto"/>
            </a:endParaRPr>
          </a:p>
          <a:p>
            <a:endParaRPr lang="de-CH" dirty="0">
              <a:solidFill>
                <a:srgbClr val="000000"/>
              </a:solidFill>
              <a:latin typeface="Roboto"/>
            </a:endParaRPr>
          </a:p>
          <a:p>
            <a:endParaRPr lang="de-CH" dirty="0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4555256" y="2427488"/>
            <a:ext cx="7262969" cy="3601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14000"/>
              </a:lnSpc>
              <a:defRPr/>
            </a:pPr>
            <a:r>
              <a:rPr lang="de-CH" altLang="de-DE" b="1" dirty="0"/>
              <a:t>Professionelle Kulturschaffende bringen …</a:t>
            </a:r>
          </a:p>
          <a:p>
            <a:pPr marL="355600" lvl="1" indent="-355600">
              <a:lnSpc>
                <a:spcPct val="114000"/>
              </a:lnSpc>
              <a:buFont typeface="Symbol" panose="05050102010706020507" pitchFamily="18" charset="2"/>
              <a:buChar char="-"/>
              <a:defRPr/>
            </a:pPr>
            <a:r>
              <a:rPr lang="de-CH" altLang="de-DE" b="1" dirty="0"/>
              <a:t>ihre künstlerische Expertise: </a:t>
            </a:r>
          </a:p>
          <a:p>
            <a:pPr lvl="2" indent="-457200">
              <a:lnSpc>
                <a:spcPct val="114000"/>
              </a:lnSpc>
              <a:defRPr/>
            </a:pPr>
            <a:r>
              <a:rPr lang="de-CH" altLang="de-DE" dirty="0"/>
              <a:t>handwerkliches Können und künstlerische Techniken,</a:t>
            </a:r>
          </a:p>
          <a:p>
            <a:pPr marL="355600" lvl="1" indent="-355600">
              <a:lnSpc>
                <a:spcPct val="114000"/>
              </a:lnSpc>
              <a:buFont typeface="Symbol" panose="05050102010706020507" pitchFamily="18" charset="2"/>
              <a:buChar char="-"/>
              <a:defRPr/>
            </a:pPr>
            <a:r>
              <a:rPr lang="de-CH" altLang="de-DE" b="1" dirty="0"/>
              <a:t>eine andere Perspektive: </a:t>
            </a:r>
          </a:p>
          <a:p>
            <a:pPr marL="457200" lvl="2">
              <a:lnSpc>
                <a:spcPct val="114000"/>
              </a:lnSpc>
              <a:defRPr/>
            </a:pPr>
            <a:r>
              <a:rPr lang="de-CH" altLang="de-DE" dirty="0"/>
              <a:t>Einblick in künstlerische Denk- und Arbeitsweisen,</a:t>
            </a:r>
          </a:p>
          <a:p>
            <a:pPr marL="355600" lvl="1" indent="-355600">
              <a:lnSpc>
                <a:spcPct val="114000"/>
              </a:lnSpc>
              <a:buFont typeface="Symbol" panose="05050102010706020507" pitchFamily="18" charset="2"/>
              <a:buChar char="-"/>
              <a:defRPr/>
            </a:pPr>
            <a:r>
              <a:rPr lang="de-CH" altLang="de-DE" b="1" dirty="0"/>
              <a:t>eine andere Arbeitsweise: </a:t>
            </a:r>
          </a:p>
          <a:p>
            <a:pPr marL="457200" lvl="2">
              <a:lnSpc>
                <a:spcPct val="114000"/>
              </a:lnSpc>
              <a:defRPr/>
            </a:pPr>
            <a:r>
              <a:rPr lang="de-CH" altLang="de-DE" dirty="0"/>
              <a:t>Freiräume zum Entdecken, Experimentieren, Improvisieren, Gestalten </a:t>
            </a:r>
          </a:p>
          <a:p>
            <a:pPr marL="457200" lvl="2">
              <a:lnSpc>
                <a:spcPct val="114000"/>
              </a:lnSpc>
              <a:defRPr/>
            </a:pPr>
            <a:endParaRPr lang="de-CH" altLang="de-DE" sz="1000" dirty="0"/>
          </a:p>
          <a:p>
            <a:pPr marL="0" lvl="1">
              <a:lnSpc>
                <a:spcPct val="114000"/>
              </a:lnSpc>
              <a:defRPr/>
            </a:pPr>
            <a:r>
              <a:rPr lang="de-CH" altLang="de-DE" dirty="0"/>
              <a:t>… in die Schule ein.</a:t>
            </a:r>
          </a:p>
          <a:p>
            <a:pPr marL="0" lvl="1">
              <a:lnSpc>
                <a:spcPct val="114000"/>
              </a:lnSpc>
              <a:defRPr/>
            </a:pPr>
            <a:endParaRPr lang="de-CH" altLang="de-DE" sz="1000" dirty="0"/>
          </a:p>
          <a:p>
            <a:pPr marL="0" lvl="1">
              <a:lnSpc>
                <a:spcPct val="114000"/>
              </a:lnSpc>
              <a:defRPr/>
            </a:pPr>
            <a:r>
              <a:rPr lang="de-CH" altLang="de-DE" dirty="0"/>
              <a:t>Sie bringen dadurch neue Impulse ins Schulhaus.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8"/>
            <a:ext cx="5343005" cy="534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828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8BA736-3302-4A40-B299-6E6E656BE1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0060" y="1124744"/>
            <a:ext cx="10656540" cy="735293"/>
          </a:xfrm>
        </p:spPr>
        <p:txBody>
          <a:bodyPr/>
          <a:lstStyle/>
          <a:p>
            <a:r>
              <a:rPr lang="de-CH" sz="3400" b="1" dirty="0"/>
              <a:t>Potentiale kultureller Bildung an Schulen entfalten</a:t>
            </a:r>
            <a:br>
              <a:rPr lang="de-CH" sz="3400" b="1" dirty="0"/>
            </a:br>
            <a:r>
              <a:rPr lang="de-CH" sz="2400" b="1" i="1" dirty="0"/>
              <a:t>Kulturverantwortliche in Schulen etablieren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EF8997-7C65-41AF-9641-8CEE0C23B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8</a:t>
            </a:fld>
            <a:endParaRPr lang="de-CH" dirty="0"/>
          </a:p>
        </p:txBody>
      </p:sp>
      <p:sp>
        <p:nvSpPr>
          <p:cNvPr id="9" name="Rechteck 8"/>
          <p:cNvSpPr/>
          <p:nvPr/>
        </p:nvSpPr>
        <p:spPr>
          <a:xfrm>
            <a:off x="840060" y="3760552"/>
            <a:ext cx="85303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CH" dirty="0">
              <a:solidFill>
                <a:srgbClr val="000000"/>
              </a:solidFill>
              <a:latin typeface="Roboto"/>
            </a:endParaRPr>
          </a:p>
          <a:p>
            <a:endParaRPr lang="de-CH" dirty="0">
              <a:solidFill>
                <a:srgbClr val="000000"/>
              </a:solidFill>
              <a:latin typeface="Roboto"/>
            </a:endParaRPr>
          </a:p>
          <a:p>
            <a:endParaRPr lang="de-CH" dirty="0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4549924" y="2155945"/>
            <a:ext cx="7378408" cy="4232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de-CH" dirty="0"/>
              <a:t>Der Kanton Bern stärkt mit dem Netzwerk «Kulturverantwortliche in Schulen» die kulturelle und künstlerische Bildung an Schulen. </a:t>
            </a:r>
          </a:p>
          <a:p>
            <a:pPr>
              <a:lnSpc>
                <a:spcPct val="114000"/>
              </a:lnSpc>
            </a:pPr>
            <a:r>
              <a:rPr lang="de-CH" altLang="de-DE" b="1" dirty="0"/>
              <a:t>Die kulturverantwortliche Person unterstützt das Kollegium und die Schulleitung zum Beispiel darin,</a:t>
            </a:r>
          </a:p>
          <a:p>
            <a:pPr>
              <a:lnSpc>
                <a:spcPct val="114000"/>
              </a:lnSpc>
            </a:pPr>
            <a:endParaRPr lang="de-CH" altLang="de-DE" sz="1000" b="1" dirty="0"/>
          </a:p>
          <a:p>
            <a:pPr marL="742950" lvl="1" indent="-285750">
              <a:lnSpc>
                <a:spcPct val="114000"/>
              </a:lnSpc>
              <a:buFont typeface="Symbol" panose="05050102010706020507" pitchFamily="18" charset="2"/>
              <a:buChar char="-"/>
              <a:defRPr/>
            </a:pPr>
            <a:r>
              <a:rPr lang="de-CH" dirty="0"/>
              <a:t>dass Kultur als wesentlicher Bestandteil der ganzheitlichen Bildung in den Schulalltag einfliesst,</a:t>
            </a:r>
          </a:p>
          <a:p>
            <a:pPr marL="742950" lvl="1" indent="-285750">
              <a:lnSpc>
                <a:spcPct val="114000"/>
              </a:lnSpc>
              <a:buFont typeface="Symbol" panose="05050102010706020507" pitchFamily="18" charset="2"/>
              <a:buChar char="-"/>
              <a:defRPr/>
            </a:pPr>
            <a:r>
              <a:rPr lang="de-CH" altLang="de-DE" dirty="0"/>
              <a:t>dass Wissen &amp; Erfahrung über Kulturvermittlungsangebote und Finanzierungsmöglichkeiten ins Schulhaus fliessen,</a:t>
            </a:r>
          </a:p>
          <a:p>
            <a:pPr marL="742950" lvl="1" indent="-285750">
              <a:lnSpc>
                <a:spcPct val="114000"/>
              </a:lnSpc>
              <a:buFont typeface="Symbol" panose="05050102010706020507" pitchFamily="18" charset="2"/>
              <a:buChar char="-"/>
              <a:defRPr/>
            </a:pPr>
            <a:r>
              <a:rPr lang="de-CH" altLang="de-DE" dirty="0"/>
              <a:t>das kulturelle Profil (projektbezogenes Vorgehen bis hin zur Kulturschule) der Schule zu schärfen.</a:t>
            </a:r>
          </a:p>
          <a:p>
            <a:pPr>
              <a:lnSpc>
                <a:spcPct val="114000"/>
              </a:lnSpc>
              <a:defRPr/>
            </a:pPr>
            <a:endParaRPr lang="de-CH" sz="1000" dirty="0"/>
          </a:p>
          <a:p>
            <a:pPr>
              <a:lnSpc>
                <a:spcPct val="114000"/>
              </a:lnSpc>
              <a:defRPr/>
            </a:pPr>
            <a:r>
              <a:rPr lang="de-CH" altLang="de-DE" b="1" dirty="0"/>
              <a:t>Weitere Informationen und Anmeldung:</a:t>
            </a:r>
          </a:p>
          <a:p>
            <a:pPr>
              <a:lnSpc>
                <a:spcPct val="114000"/>
              </a:lnSpc>
              <a:defRPr/>
            </a:pPr>
            <a:r>
              <a:rPr lang="de-CH" dirty="0">
                <a:hlinkClick r:id="rId2"/>
              </a:rPr>
              <a:t>Kulturverantwortliche in Schulen (</a:t>
            </a:r>
            <a:r>
              <a:rPr lang="de-CH" dirty="0" err="1">
                <a:hlinkClick r:id="rId2"/>
              </a:rPr>
              <a:t>KViS</a:t>
            </a:r>
            <a:r>
              <a:rPr lang="de-CH" dirty="0">
                <a:hlinkClick r:id="rId2"/>
              </a:rPr>
              <a:t>)</a:t>
            </a:r>
            <a:endParaRPr lang="de-CH" alt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13" y="1556792"/>
            <a:ext cx="5121307" cy="512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598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EF8997-7C65-41AF-9641-8CEE0C23B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9</a:t>
            </a:fld>
            <a:endParaRPr lang="de-CH" dirty="0"/>
          </a:p>
        </p:txBody>
      </p:sp>
      <p:sp>
        <p:nvSpPr>
          <p:cNvPr id="9" name="Rechteck 8"/>
          <p:cNvSpPr/>
          <p:nvPr/>
        </p:nvSpPr>
        <p:spPr>
          <a:xfrm>
            <a:off x="840060" y="3760552"/>
            <a:ext cx="85303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CH" dirty="0">
              <a:solidFill>
                <a:srgbClr val="000000"/>
              </a:solidFill>
              <a:latin typeface="Roboto"/>
            </a:endParaRPr>
          </a:p>
          <a:p>
            <a:endParaRPr lang="de-CH" dirty="0">
              <a:solidFill>
                <a:srgbClr val="000000"/>
              </a:solidFill>
              <a:latin typeface="Roboto"/>
            </a:endParaRPr>
          </a:p>
          <a:p>
            <a:endParaRPr lang="de-CH" dirty="0">
              <a:solidFill>
                <a:srgbClr val="000000"/>
              </a:solidFill>
              <a:latin typeface="Roboto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838" y="4548863"/>
            <a:ext cx="1969084" cy="196908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360" y="3700983"/>
            <a:ext cx="2824361" cy="2824361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>
          <a:xfrm>
            <a:off x="782418" y="2149249"/>
            <a:ext cx="4233461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defRPr/>
            </a:pPr>
            <a:r>
              <a:rPr lang="de-CH" b="1" dirty="0"/>
              <a:t>Reisen an Kulturorte:</a:t>
            </a:r>
            <a:endParaRPr lang="de-CH" dirty="0"/>
          </a:p>
          <a:p>
            <a:pPr marL="0" lvl="1">
              <a:defRPr/>
            </a:pPr>
            <a:r>
              <a:rPr lang="de-CH" dirty="0"/>
              <a:t>z. B. an Museen, Aufführungsorte, Denkmäler, Archäologische Stätten …</a:t>
            </a:r>
          </a:p>
          <a:p>
            <a:pPr marL="0" lvl="1">
              <a:defRPr/>
            </a:pPr>
            <a:endParaRPr lang="de-CH" sz="1000" b="1" dirty="0"/>
          </a:p>
          <a:p>
            <a:pPr marL="0" lvl="1">
              <a:defRPr/>
            </a:pPr>
            <a:r>
              <a:rPr lang="de-CH" b="1" dirty="0"/>
              <a:t>Reisegutschein beantragen: </a:t>
            </a:r>
            <a:r>
              <a:rPr lang="de-CH" dirty="0">
                <a:hlinkClick r:id="rId4"/>
              </a:rPr>
              <a:t>Angebotspalette</a:t>
            </a:r>
            <a:r>
              <a:rPr lang="de-CH" b="1" dirty="0"/>
              <a:t> </a:t>
            </a:r>
            <a:r>
              <a:rPr lang="de-CH" dirty="0"/>
              <a:t>nutzen</a:t>
            </a:r>
            <a:r>
              <a:rPr lang="de-CH" b="1" dirty="0"/>
              <a:t> </a:t>
            </a:r>
            <a:r>
              <a:rPr lang="de-CH" altLang="de-DE" b="1" dirty="0"/>
              <a:t>oder </a:t>
            </a:r>
          </a:p>
          <a:p>
            <a:pPr marL="0" lvl="1">
              <a:defRPr/>
            </a:pPr>
            <a:r>
              <a:rPr lang="de-CH" u="sng" dirty="0"/>
              <a:t>eigenen </a:t>
            </a:r>
            <a:r>
              <a:rPr lang="de-CH" u="sng" dirty="0">
                <a:hlinkClick r:id="rId5"/>
              </a:rPr>
              <a:t>Kulturort-</a:t>
            </a:r>
            <a:r>
              <a:rPr lang="de-CH" u="sng" dirty="0"/>
              <a:t>Vorschlag einreichen</a:t>
            </a:r>
            <a:endParaRPr lang="de-CH" altLang="de-DE" u="sng" dirty="0"/>
          </a:p>
        </p:txBody>
      </p:sp>
      <p:sp>
        <p:nvSpPr>
          <p:cNvPr id="14" name="Rechteck 13"/>
          <p:cNvSpPr/>
          <p:nvPr/>
        </p:nvSpPr>
        <p:spPr>
          <a:xfrm>
            <a:off x="7286543" y="2287749"/>
            <a:ext cx="464210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defRPr/>
            </a:pPr>
            <a:r>
              <a:rPr lang="de-CH" b="1" dirty="0"/>
              <a:t>Workshops / Lesungen / Konzerte / Aufführungen …</a:t>
            </a:r>
          </a:p>
          <a:p>
            <a:pPr marL="0" lvl="1">
              <a:defRPr/>
            </a:pPr>
            <a:endParaRPr lang="de-CH" sz="1000" b="1" dirty="0"/>
          </a:p>
          <a:p>
            <a:pPr marL="0" lvl="1">
              <a:defRPr/>
            </a:pPr>
            <a:r>
              <a:rPr lang="de-CH" b="1" dirty="0"/>
              <a:t>Projektgutschein beantragen:</a:t>
            </a:r>
            <a:endParaRPr lang="de-CH" b="1" dirty="0">
              <a:hlinkClick r:id="rId4"/>
            </a:endParaRPr>
          </a:p>
          <a:p>
            <a:pPr marL="0" lvl="1">
              <a:defRPr/>
            </a:pPr>
            <a:r>
              <a:rPr lang="de-CH" dirty="0">
                <a:hlinkClick r:id="rId4"/>
              </a:rPr>
              <a:t>Angebotspalette</a:t>
            </a:r>
            <a:r>
              <a:rPr lang="de-CH" dirty="0"/>
              <a:t> nutzen</a:t>
            </a:r>
            <a:r>
              <a:rPr lang="de-CH" b="1" dirty="0"/>
              <a:t> oder </a:t>
            </a:r>
          </a:p>
          <a:p>
            <a:pPr marL="0" lvl="1">
              <a:defRPr/>
            </a:pPr>
            <a:r>
              <a:rPr lang="de-CH" dirty="0">
                <a:hlinkClick r:id="rId5"/>
              </a:rPr>
              <a:t>eigenen Projektvorschlag einreichen</a:t>
            </a:r>
            <a:endParaRPr lang="de-CH" dirty="0"/>
          </a:p>
        </p:txBody>
      </p:sp>
      <p:sp>
        <p:nvSpPr>
          <p:cNvPr id="15" name="Rechteck 14"/>
          <p:cNvSpPr/>
          <p:nvPr/>
        </p:nvSpPr>
        <p:spPr>
          <a:xfrm>
            <a:off x="4439816" y="5170900"/>
            <a:ext cx="7958361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defRPr/>
            </a:pPr>
            <a:r>
              <a:rPr lang="de-CH" b="1" dirty="0"/>
              <a:t>Vertiefende, partizipative Kulturprojekte:</a:t>
            </a:r>
          </a:p>
          <a:p>
            <a:pPr marL="0" lvl="1">
              <a:defRPr/>
            </a:pPr>
            <a:endParaRPr lang="de-CH" sz="1000" b="1" dirty="0"/>
          </a:p>
          <a:p>
            <a:pPr marL="0" lvl="1">
              <a:defRPr/>
            </a:pPr>
            <a:r>
              <a:rPr lang="de-CH" altLang="de-DE" b="1" dirty="0" err="1"/>
              <a:t>KidS</a:t>
            </a:r>
            <a:r>
              <a:rPr lang="de-CH" altLang="de-DE" b="1" dirty="0"/>
              <a:t> </a:t>
            </a:r>
            <a:r>
              <a:rPr lang="de-CH" altLang="de-DE" dirty="0"/>
              <a:t>(</a:t>
            </a:r>
            <a:r>
              <a:rPr lang="de-CH" altLang="de-DE" b="1" dirty="0"/>
              <a:t>K</a:t>
            </a:r>
            <a:r>
              <a:rPr lang="de-CH" altLang="de-DE" dirty="0"/>
              <a:t>ulturprojekte </a:t>
            </a:r>
            <a:r>
              <a:rPr lang="de-CH" altLang="de-DE" b="1" dirty="0"/>
              <a:t>i</a:t>
            </a:r>
            <a:r>
              <a:rPr lang="de-CH" altLang="de-DE" dirty="0"/>
              <a:t>n </a:t>
            </a:r>
            <a:r>
              <a:rPr lang="de-CH" altLang="de-DE" b="1" dirty="0"/>
              <a:t>d</a:t>
            </a:r>
            <a:r>
              <a:rPr lang="de-CH" altLang="de-DE" dirty="0"/>
              <a:t>er </a:t>
            </a:r>
            <a:r>
              <a:rPr lang="de-CH" altLang="de-DE" b="1" dirty="0"/>
              <a:t>S</a:t>
            </a:r>
            <a:r>
              <a:rPr lang="de-CH" altLang="de-DE" dirty="0"/>
              <a:t>chule) beantragen &amp;</a:t>
            </a:r>
            <a:endParaRPr lang="de-CH" dirty="0">
              <a:hlinkClick r:id="rId6"/>
            </a:endParaRPr>
          </a:p>
          <a:p>
            <a:pPr marL="0" lvl="1">
              <a:defRPr/>
            </a:pPr>
            <a:r>
              <a:rPr lang="de-CH" dirty="0">
                <a:hlinkClick r:id="rId6"/>
              </a:rPr>
              <a:t>eigenen Projektvorschlag einreichen</a:t>
            </a:r>
            <a:endParaRPr lang="de-CH" dirty="0"/>
          </a:p>
          <a:p>
            <a:pPr marL="0" lvl="1">
              <a:defRPr/>
            </a:pPr>
            <a:endParaRPr lang="de-CH" dirty="0"/>
          </a:p>
        </p:txBody>
      </p:sp>
      <p:sp>
        <p:nvSpPr>
          <p:cNvPr id="3" name="Rechteck 2"/>
          <p:cNvSpPr/>
          <p:nvPr/>
        </p:nvSpPr>
        <p:spPr>
          <a:xfrm rot="16200000">
            <a:off x="-302792" y="2949009"/>
            <a:ext cx="1751430" cy="3606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kurzfristig</a:t>
            </a:r>
          </a:p>
        </p:txBody>
      </p:sp>
      <p:sp>
        <p:nvSpPr>
          <p:cNvPr id="16" name="Rechteck 15"/>
          <p:cNvSpPr/>
          <p:nvPr/>
        </p:nvSpPr>
        <p:spPr>
          <a:xfrm rot="16200000">
            <a:off x="3603852" y="5733625"/>
            <a:ext cx="1311245" cy="3606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mittelfristig</a:t>
            </a:r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918BA736-3302-4A40-B299-6E6E656BE127}"/>
              </a:ext>
            </a:extLst>
          </p:cNvPr>
          <p:cNvSpPr txBox="1">
            <a:spLocks/>
          </p:cNvSpPr>
          <p:nvPr/>
        </p:nvSpPr>
        <p:spPr>
          <a:xfrm>
            <a:off x="840060" y="1124744"/>
            <a:ext cx="10656540" cy="73529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447675" rtl="0" eaLnBrk="1" latinLnBrk="0" hangingPunct="1">
              <a:lnSpc>
                <a:spcPct val="105000"/>
              </a:lnSpc>
              <a:spcBef>
                <a:spcPct val="0"/>
              </a:spcBef>
              <a:buNone/>
              <a:defRPr sz="5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400" b="1" dirty="0"/>
              <a:t>Finanzielle Beiträge beantragen</a:t>
            </a:r>
            <a:br>
              <a:rPr lang="de-CH" sz="3400" b="1" dirty="0"/>
            </a:br>
            <a:r>
              <a:rPr lang="de-CH" sz="3000" i="1" dirty="0"/>
              <a:t>Kulturgutscheine, </a:t>
            </a:r>
            <a:r>
              <a:rPr lang="de-CH" sz="3000" i="1" dirty="0" err="1"/>
              <a:t>KidS</a:t>
            </a:r>
            <a:endParaRPr lang="de-CH" sz="3000" i="1" dirty="0"/>
          </a:p>
        </p:txBody>
      </p:sp>
      <p:sp>
        <p:nvSpPr>
          <p:cNvPr id="18" name="Rechteck 17"/>
          <p:cNvSpPr/>
          <p:nvPr/>
        </p:nvSpPr>
        <p:spPr>
          <a:xfrm rot="16200000">
            <a:off x="6017762" y="3247720"/>
            <a:ext cx="2149011" cy="360684"/>
          </a:xfrm>
          <a:prstGeom prst="rect">
            <a:avLst/>
          </a:prstGeom>
          <a:solidFill>
            <a:srgbClr val="3C50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kurz – mittelfristig</a:t>
            </a: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149" y="1838836"/>
            <a:ext cx="2163052" cy="216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200931"/>
      </p:ext>
    </p:extLst>
  </p:cSld>
  <p:clrMapOvr>
    <a:masterClrMapping/>
  </p:clrMapOvr>
</p:sld>
</file>

<file path=ppt/theme/theme1.xml><?xml version="1.0" encoding="utf-8"?>
<a:theme xmlns:a="http://schemas.openxmlformats.org/drawingml/2006/main" name="Benutzerdefiniertes Design">
  <a:themeElements>
    <a:clrScheme name="Kanton Bern">
      <a:dk1>
        <a:sysClr val="windowText" lastClr="000000"/>
      </a:dk1>
      <a:lt1>
        <a:sysClr val="window" lastClr="FFFFFF"/>
      </a:lt1>
      <a:dk2>
        <a:srgbClr val="63737B"/>
      </a:dk2>
      <a:lt2>
        <a:srgbClr val="B1B9BD"/>
      </a:lt2>
      <a:accent1>
        <a:srgbClr val="3C505A"/>
      </a:accent1>
      <a:accent2>
        <a:srgbClr val="96D7F0"/>
      </a:accent2>
      <a:accent3>
        <a:srgbClr val="A0C7A0"/>
      </a:accent3>
      <a:accent4>
        <a:srgbClr val="E1D2C6"/>
      </a:accent4>
      <a:accent5>
        <a:srgbClr val="644B41"/>
      </a:accent5>
      <a:accent6>
        <a:srgbClr val="EA161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aesentation+PowerPoint+DE.potx" id="{6FA12627-27E6-4F12-824E-93C089A1045E}" vid="{798A22AC-85EE-42DD-B682-27BC362C11E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Präsentation+PowerPoint+DE</Template>
  <TotalTime>0</TotalTime>
  <Words>1990</Words>
  <Application>Microsoft Office PowerPoint</Application>
  <PresentationFormat>Breitbild</PresentationFormat>
  <Paragraphs>344</Paragraphs>
  <Slides>19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6" baseType="lpstr">
      <vt:lpstr>Arial</vt:lpstr>
      <vt:lpstr>Arial (Textkörper)</vt:lpstr>
      <vt:lpstr>Calibri</vt:lpstr>
      <vt:lpstr>Roboto</vt:lpstr>
      <vt:lpstr>Symbol</vt:lpstr>
      <vt:lpstr>Wingdings</vt:lpstr>
      <vt:lpstr>Benutzerdefiniertes Design</vt:lpstr>
      <vt:lpstr>PowerPoint-Präsentation</vt:lpstr>
      <vt:lpstr>   «Kultur und Schule»     Informationen für Schulen</vt:lpstr>
      <vt:lpstr>Inhalt</vt:lpstr>
      <vt:lpstr>Überblick «Kultur und Schule»</vt:lpstr>
      <vt:lpstr>PowerPoint-Präsentation</vt:lpstr>
      <vt:lpstr>PowerPoint-Präsentation</vt:lpstr>
      <vt:lpstr>Potentiale kultureller Bildung an Schulen entfalten Professionelle Kulturschaffende einbinden</vt:lpstr>
      <vt:lpstr>Potentiale kultureller Bildung an Schulen entfalten Kulturverantwortliche in Schulen etablieren</vt:lpstr>
      <vt:lpstr>PowerPoint-Präsentation</vt:lpstr>
      <vt:lpstr>Finanzielle Beiträge beantragen Kulturgutscheine für Projekte/Reisen</vt:lpstr>
      <vt:lpstr>Finanzielle Beiträge beantragen KidS</vt:lpstr>
      <vt:lpstr>Ausgewählte Kulturangebote und -projekte nutzen Wettbewerb tête-à-tête</vt:lpstr>
      <vt:lpstr>PowerPoint-Präsentation</vt:lpstr>
      <vt:lpstr>PowerPoint-Präsentation</vt:lpstr>
      <vt:lpstr>Projektplanungsschritte - Ideen planen, umsetzen und reflektieren</vt:lpstr>
      <vt:lpstr> </vt:lpstr>
      <vt:lpstr>Linksammlung l Collection de liens    </vt:lpstr>
      <vt:lpstr>PowerPoint-Präsentation</vt:lpstr>
      <vt:lpstr>PowerPoint-Präsentation</vt:lpstr>
    </vt:vector>
  </TitlesOfParts>
  <Company>Kanton Bern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(maximal 2 Zeilen)</dc:title>
  <dc:creator>Josi Martina, BKD-AK-KF</dc:creator>
  <cp:lastModifiedBy>Casagrande Bruna, BKD-AK</cp:lastModifiedBy>
  <cp:revision>271</cp:revision>
  <cp:lastPrinted>2022-05-09T13:47:33Z</cp:lastPrinted>
  <dcterms:created xsi:type="dcterms:W3CDTF">2021-09-13T12:36:31Z</dcterms:created>
  <dcterms:modified xsi:type="dcterms:W3CDTF">2025-06-30T13:22:21Z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4fdd986-87d9-48c6-acda-407b1ab5fef0_Enabled">
    <vt:lpwstr>true</vt:lpwstr>
  </property>
  <property fmtid="{D5CDD505-2E9C-101B-9397-08002B2CF9AE}" pid="3" name="MSIP_Label_74fdd986-87d9-48c6-acda-407b1ab5fef0_SetDate">
    <vt:lpwstr>2025-06-30T12:31:28Z</vt:lpwstr>
  </property>
  <property fmtid="{D5CDD505-2E9C-101B-9397-08002B2CF9AE}" pid="4" name="MSIP_Label_74fdd986-87d9-48c6-acda-407b1ab5fef0_Method">
    <vt:lpwstr>Standard</vt:lpwstr>
  </property>
  <property fmtid="{D5CDD505-2E9C-101B-9397-08002B2CF9AE}" pid="5" name="MSIP_Label_74fdd986-87d9-48c6-acda-407b1ab5fef0_Name">
    <vt:lpwstr>NICHT KLASSIFIZIERT</vt:lpwstr>
  </property>
  <property fmtid="{D5CDD505-2E9C-101B-9397-08002B2CF9AE}" pid="6" name="MSIP_Label_74fdd986-87d9-48c6-acda-407b1ab5fef0_SiteId">
    <vt:lpwstr>cb96f99a-a111-42d7-9f65-e111197ba4bb</vt:lpwstr>
  </property>
  <property fmtid="{D5CDD505-2E9C-101B-9397-08002B2CF9AE}" pid="7" name="MSIP_Label_74fdd986-87d9-48c6-acda-407b1ab5fef0_ActionId">
    <vt:lpwstr>2b681f4e-80ae-428a-b419-204287d356f5</vt:lpwstr>
  </property>
  <property fmtid="{D5CDD505-2E9C-101B-9397-08002B2CF9AE}" pid="8" name="MSIP_Label_74fdd986-87d9-48c6-acda-407b1ab5fef0_ContentBits">
    <vt:lpwstr>0</vt:lpwstr>
  </property>
</Properties>
</file>