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314" r:id="rId2"/>
    <p:sldId id="263" r:id="rId3"/>
    <p:sldId id="280" r:id="rId4"/>
    <p:sldId id="300" r:id="rId5"/>
    <p:sldId id="303" r:id="rId6"/>
    <p:sldId id="304" r:id="rId7"/>
    <p:sldId id="305" r:id="rId8"/>
    <p:sldId id="310" r:id="rId9"/>
    <p:sldId id="306" r:id="rId10"/>
    <p:sldId id="307" r:id="rId11"/>
    <p:sldId id="312" r:id="rId12"/>
    <p:sldId id="308" r:id="rId13"/>
    <p:sldId id="313" r:id="rId14"/>
    <p:sldId id="309" r:id="rId15"/>
    <p:sldId id="296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ier Carolin, BKD-AK-KF" initials="M035" lastIdx="1" clrIdx="0">
    <p:extLst>
      <p:ext uri="{19B8F6BF-5375-455C-9EA6-DF929625EA0E}">
        <p15:presenceInfo xmlns:p15="http://schemas.microsoft.com/office/powerpoint/2012/main" userId="Fedier Carolin, BKD-AK-KF" providerId="None"/>
      </p:ext>
    </p:extLst>
  </p:cmAuthor>
  <p:cmAuthor id="2" name="Blatty Sabine, BKD-AK-KF" initials="BSB" lastIdx="7" clrIdx="1">
    <p:extLst>
      <p:ext uri="{19B8F6BF-5375-455C-9EA6-DF929625EA0E}">
        <p15:presenceInfo xmlns:p15="http://schemas.microsoft.com/office/powerpoint/2012/main" userId="Blatty Sabine, BKD-AK-K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4EE"/>
    <a:srgbClr val="3C505A"/>
    <a:srgbClr val="92D4EE"/>
    <a:srgbClr val="95D5EF"/>
    <a:srgbClr val="F08262"/>
    <a:srgbClr val="E1D2C6"/>
    <a:srgbClr val="C0E7F6"/>
    <a:srgbClr val="FF9966"/>
    <a:srgbClr val="FFFFFF"/>
    <a:srgbClr val="EA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1" autoAdjust="0"/>
  </p:normalViewPr>
  <p:slideViewPr>
    <p:cSldViewPr showGuides="1">
      <p:cViewPr varScale="1">
        <p:scale>
          <a:sx n="123" d="100"/>
          <a:sy n="123" d="100"/>
        </p:scale>
        <p:origin x="11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23.03.2023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23.03.2023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54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4" Type="http://schemas.openxmlformats.org/officeDocument/2006/relationships/hyperlink" Target="https://www.bee-flat.ch/vermittlung/musi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kulturgesuche.be.ch/course/courseoverview.aspx#/public/course/list?languageI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aktuell/newsletter-amt-fuer-kultur.html" TargetMode="External"/><Relationship Id="rId5" Type="http://schemas.openxmlformats.org/officeDocument/2006/relationships/hyperlink" Target="https://www.education.bkd.be.ch/de/start/abonnement.html" TargetMode="External"/><Relationship Id="rId4" Type="http://schemas.openxmlformats.org/officeDocument/2006/relationships/hyperlink" Target="https://www.bkd.be.ch/de/start/news/bkd-newsletter/newsletter-educa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l:+4131633831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e.ch/kulturvermittlung" TargetMode="External"/><Relationship Id="rId4" Type="http://schemas.openxmlformats.org/officeDocument/2006/relationships/hyperlink" Target="mailto:kulturvermittlung@be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4" Type="http://schemas.openxmlformats.org/officeDocument/2006/relationships/hyperlink" Target="https://kulturgesuche.be.ch/course/courseoverview.aspx#/public/course/list?languageId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2" Type="http://schemas.openxmlformats.org/officeDocument/2006/relationships/hyperlink" Target="https://kulturgesuche.be.ch/course/courseoverview.aspx#/public/course/list?languageId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1991544" y="1988840"/>
            <a:ext cx="6984776" cy="41980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Information für Kulturverantwortliche: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Präsentationsfolien «Kultur und Schule» lassen wir Ihnen </a:t>
            </a:r>
            <a:r>
              <a:rPr lang="de-CH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hiermit zukommen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Die Präsentation fasst Ziele der kulturellen Bildung sowie die Angebote und Unterstützungsmöglichkeiten der </a:t>
            </a:r>
            <a:r>
              <a:rPr lang="de-CH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schulischen 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Kulturvermittlung </a:t>
            </a:r>
            <a:r>
              <a:rPr lang="de-CH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 Kanton Bern zusammen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de-CH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Gerne 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können Sie Folien für Ihren Verwendungszweck, z.B. für Ihren Input an einer Lehrerkonferenz</a:t>
            </a:r>
            <a:r>
              <a:rPr lang="de-CH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etc. 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abändern. In diesem Fall bitten wir Sie jedoch, das Kantons-Logo zu entfernen. </a:t>
            </a:r>
            <a:endParaRPr lang="de-CH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Für Fragen stehen wir Ihnen jederzeit gerne zur </a:t>
            </a:r>
            <a:r>
              <a:rPr lang="de-CH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Verfügung!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Team 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de-CH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achbereich Kulturvermittlung</a:t>
            </a:r>
            <a:endParaRPr lang="de-CH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4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429" r="11111"/>
          <a:stretch/>
        </p:blipFill>
        <p:spPr>
          <a:xfrm>
            <a:off x="522512" y="2728224"/>
            <a:ext cx="2771541" cy="29248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 smtClean="0"/>
              <a:t>Finanzielle Beiträge beantragen</a:t>
            </a:r>
            <a:br>
              <a:rPr lang="de-CH" sz="3400" b="1" dirty="0" smtClean="0"/>
            </a:br>
            <a:r>
              <a:rPr lang="de-CH" sz="2400" b="1" i="1" dirty="0" err="1" smtClean="0"/>
              <a:t>KidS</a:t>
            </a:r>
            <a:endParaRPr lang="de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19" y="2451703"/>
            <a:ext cx="79979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 smtClean="0"/>
              <a:t>Beiträge bis zu CHF 3’000 (finanzielle Beteiligung der Gemeinde/Schule vorausgesetzt) </a:t>
            </a:r>
            <a:r>
              <a:rPr lang="de-CH" altLang="de-DE" dirty="0" smtClean="0"/>
              <a:t>– für mittelfristige, vertiefende, partizipative Projekte</a:t>
            </a:r>
            <a:r>
              <a:rPr lang="de-CH" altLang="de-DE" dirty="0"/>
              <a:t>. </a:t>
            </a:r>
            <a:endParaRPr lang="de-CH" altLang="de-DE" dirty="0" smtClean="0"/>
          </a:p>
          <a:p>
            <a:pPr>
              <a:spcAft>
                <a:spcPts val="600"/>
              </a:spcAft>
            </a:pPr>
            <a:r>
              <a:rPr lang="de-CH" altLang="de-DE" dirty="0" smtClean="0"/>
              <a:t>Anträge können für Projekte </a:t>
            </a:r>
            <a:r>
              <a:rPr lang="de-CH" altLang="de-DE" dirty="0"/>
              <a:t>für ein bis zwei Klassen/Gruppen </a:t>
            </a:r>
            <a:r>
              <a:rPr lang="de-CH" altLang="de-DE" dirty="0" smtClean="0"/>
              <a:t>gestellt werden – sinnvoll für Projekte ab circa 15 Lektionen.</a:t>
            </a:r>
            <a:endParaRPr lang="de-CH" altLang="de-DE" sz="1000" dirty="0" smtClean="0"/>
          </a:p>
          <a:p>
            <a:pPr>
              <a:spcAft>
                <a:spcPts val="600"/>
              </a:spcAft>
            </a:pPr>
            <a:r>
              <a:rPr lang="de-CH" altLang="de-DE" dirty="0" smtClean="0"/>
              <a:t>Es werden eigene Projektideen realisiert.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Lehrpersonen können sich für die Planung vom Fachbereich Kulturvermittlung beraten lassen oder Inspiration auf der Angebotspalette suchen.</a:t>
            </a:r>
          </a:p>
          <a:p>
            <a:pPr>
              <a:spcAft>
                <a:spcPts val="600"/>
              </a:spcAft>
            </a:pPr>
            <a:endParaRPr lang="de-CH" altLang="de-DE" sz="1000" dirty="0" smtClean="0"/>
          </a:p>
          <a:p>
            <a:pPr>
              <a:spcAft>
                <a:spcPts val="600"/>
              </a:spcAft>
            </a:pPr>
            <a:r>
              <a:rPr lang="de-CH" altLang="de-DE" b="1" dirty="0" smtClean="0"/>
              <a:t>Weitere Informationen:</a:t>
            </a:r>
          </a:p>
          <a:p>
            <a:pPr>
              <a:spcAft>
                <a:spcPts val="600"/>
              </a:spcAft>
            </a:pPr>
            <a:r>
              <a:rPr lang="de-CH" dirty="0" err="1" smtClean="0">
                <a:hlinkClick r:id="rId3"/>
              </a:rPr>
              <a:t>KidS</a:t>
            </a:r>
            <a:r>
              <a:rPr lang="de-CH" dirty="0" smtClean="0">
                <a:hlinkClick r:id="rId3"/>
              </a:rPr>
              <a:t> – Kulturprojekte in der Schule</a:t>
            </a:r>
            <a:endParaRPr lang="de-CH" dirty="0" smtClean="0"/>
          </a:p>
        </p:txBody>
      </p:sp>
      <p:sp>
        <p:nvSpPr>
          <p:cNvPr id="14" name="Rechteck 13"/>
          <p:cNvSpPr/>
          <p:nvPr/>
        </p:nvSpPr>
        <p:spPr>
          <a:xfrm rot="16200000">
            <a:off x="1965773" y="4022725"/>
            <a:ext cx="3345186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mittelfristig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84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19074"/>
            <a:ext cx="10656540" cy="735293"/>
          </a:xfrm>
        </p:spPr>
        <p:txBody>
          <a:bodyPr/>
          <a:lstStyle/>
          <a:p>
            <a:r>
              <a:rPr lang="de-CH" sz="3400" b="1" dirty="0"/>
              <a:t>Ausgewählte Kulturangebote und -projekte </a:t>
            </a:r>
            <a:r>
              <a:rPr lang="de-CH" sz="3400" b="1" dirty="0" smtClean="0"/>
              <a:t>nutzen</a:t>
            </a:r>
            <a:r>
              <a:rPr lang="de-CH" sz="2400" b="1" i="1" dirty="0" smtClean="0"/>
              <a:t/>
            </a:r>
            <a:br>
              <a:rPr lang="de-CH" sz="2400" b="1" i="1" dirty="0" smtClean="0"/>
            </a:br>
            <a:r>
              <a:rPr lang="de-CH" sz="2400" b="1" i="1" dirty="0" smtClean="0"/>
              <a:t>Wettbewerb tête-à-tête</a:t>
            </a:r>
            <a:endParaRPr lang="de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5799" y="2096529"/>
            <a:ext cx="752242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 smtClean="0"/>
              <a:t>Beiträge bis zu CHF </a:t>
            </a:r>
            <a:r>
              <a:rPr lang="de-CH" altLang="de-DE" b="1" dirty="0"/>
              <a:t>30’000 für </a:t>
            </a:r>
            <a:r>
              <a:rPr lang="de-CH" altLang="de-DE" b="1" dirty="0" smtClean="0"/>
              <a:t>mehrmonatige, innovative und partizipative </a:t>
            </a:r>
            <a:r>
              <a:rPr lang="de-CH" altLang="de-DE" b="1" dirty="0"/>
              <a:t>Projekte. </a:t>
            </a:r>
            <a:endParaRPr lang="de-CH" altLang="de-DE" b="1" dirty="0" smtClean="0"/>
          </a:p>
          <a:p>
            <a:pPr>
              <a:spcAft>
                <a:spcPts val="600"/>
              </a:spcAft>
            </a:pPr>
            <a:r>
              <a:rPr lang="de-CH" altLang="de-DE" dirty="0" smtClean="0"/>
              <a:t>Die Beiträge werden an die Kulturschaffenden ausgezahlt. </a:t>
            </a:r>
            <a:r>
              <a:rPr lang="de-CH" dirty="0" smtClean="0"/>
              <a:t>Die </a:t>
            </a:r>
            <a:r>
              <a:rPr lang="de-CH" dirty="0"/>
              <a:t>Schulen beteiligen sich mit einem kleinen Beitrag an den Kosten</a:t>
            </a:r>
            <a:r>
              <a:rPr lang="de-CH" dirty="0" smtClean="0"/>
              <a:t>. </a:t>
            </a:r>
            <a:r>
              <a:rPr lang="de-CH" dirty="0"/>
              <a:t>Eingabe </a:t>
            </a:r>
            <a:r>
              <a:rPr lang="de-CH" dirty="0" smtClean="0"/>
              <a:t>von oder Beteiligung </a:t>
            </a:r>
            <a:r>
              <a:rPr lang="de-CH" dirty="0"/>
              <a:t>an Projekten nur via Ausschreibung </a:t>
            </a:r>
            <a:r>
              <a:rPr lang="de-CH" dirty="0" smtClean="0"/>
              <a:t>möglich.</a:t>
            </a:r>
            <a:endParaRPr lang="de-CH" dirty="0"/>
          </a:p>
          <a:p>
            <a:pPr>
              <a:spcAft>
                <a:spcPts val="600"/>
              </a:spcAft>
            </a:pPr>
            <a:r>
              <a:rPr lang="de-CH" altLang="de-DE" dirty="0" smtClean="0"/>
              <a:t>Es werden eigene Projektideen realisiert.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Klassen/Schulen können zusammen</a:t>
            </a:r>
            <a:r>
              <a:rPr lang="de-CH" altLang="de-DE" b="1" dirty="0" smtClean="0"/>
              <a:t> </a:t>
            </a:r>
            <a:r>
              <a:rPr lang="de-CH" altLang="de-DE" b="1" dirty="0"/>
              <a:t>mit</a:t>
            </a:r>
            <a:r>
              <a:rPr lang="de-CH" altLang="de-DE" dirty="0"/>
              <a:t> Kulturanbietenden eigene Projektideen für </a:t>
            </a:r>
            <a:r>
              <a:rPr lang="de-CH" altLang="de-DE" dirty="0" smtClean="0"/>
              <a:t>Kulturprojekte </a:t>
            </a:r>
            <a:r>
              <a:rPr lang="de-CH" altLang="de-DE" dirty="0"/>
              <a:t>eingeben, z. B. </a:t>
            </a:r>
            <a:r>
              <a:rPr lang="de-CH" altLang="de-DE" dirty="0" smtClean="0"/>
              <a:t>eine innovative längerfristige </a:t>
            </a:r>
            <a:r>
              <a:rPr lang="de-CH" altLang="de-DE" dirty="0"/>
              <a:t>Kooperation mit </a:t>
            </a:r>
            <a:r>
              <a:rPr lang="de-CH" altLang="de-DE" dirty="0" smtClean="0"/>
              <a:t>einer Kulturinstitution…</a:t>
            </a:r>
            <a:endParaRPr lang="de-CH" dirty="0"/>
          </a:p>
          <a:p>
            <a:pPr marL="0" lvl="1">
              <a:lnSpc>
                <a:spcPct val="150000"/>
              </a:lnSpc>
              <a:defRPr/>
            </a:pPr>
            <a:r>
              <a:rPr lang="de-CH" b="1" dirty="0"/>
              <a:t>o</a:t>
            </a:r>
            <a:r>
              <a:rPr lang="de-CH" b="1" dirty="0" smtClean="0"/>
              <a:t>der</a:t>
            </a:r>
            <a:endParaRPr lang="de-CH" dirty="0" smtClean="0"/>
          </a:p>
          <a:p>
            <a:pPr marL="0" lvl="1">
              <a:defRPr/>
            </a:pPr>
            <a:r>
              <a:rPr lang="de-CH" dirty="0" smtClean="0"/>
              <a:t>sich </a:t>
            </a:r>
            <a:r>
              <a:rPr lang="de-CH" dirty="0"/>
              <a:t>für die Durchführung eines ausgewählten Projekts an ihrer Schule bewerben.</a:t>
            </a:r>
            <a:endParaRPr lang="de-CH" altLang="de-DE" sz="1000" b="1" dirty="0" smtClean="0"/>
          </a:p>
          <a:p>
            <a:pPr>
              <a:spcAft>
                <a:spcPts val="600"/>
              </a:spcAft>
            </a:pPr>
            <a:endParaRPr lang="de-CH" altLang="de-DE" b="1" dirty="0" smtClean="0"/>
          </a:p>
          <a:p>
            <a:pPr>
              <a:spcAft>
                <a:spcPts val="600"/>
              </a:spcAft>
            </a:pPr>
            <a:r>
              <a:rPr lang="de-CH" altLang="de-DE" b="1" dirty="0" smtClean="0"/>
              <a:t>Weitere Informationen: </a:t>
            </a:r>
            <a:r>
              <a:rPr lang="de-CH" dirty="0" smtClean="0">
                <a:hlinkClick r:id="rId2"/>
              </a:rPr>
              <a:t>Wettbewerb tête-à-tête</a:t>
            </a:r>
            <a:endParaRPr lang="de-CH" alt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" y="1916832"/>
            <a:ext cx="3816424" cy="381642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16200000">
            <a:off x="1893773" y="4140849"/>
            <a:ext cx="4263053" cy="36192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langfristig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16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" y="1988840"/>
            <a:ext cx="4810161" cy="4810161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27848" y="2096529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dirty="0" smtClean="0"/>
              <a:t>Professionelle Kulturanbietende bieten </a:t>
            </a:r>
            <a:r>
              <a:rPr lang="de-CH" dirty="0" smtClean="0"/>
              <a:t>kurz- bis langfristige Vermittlungsangebote für Schulen an. </a:t>
            </a:r>
          </a:p>
          <a:p>
            <a:pPr>
              <a:spcAft>
                <a:spcPts val="600"/>
              </a:spcAft>
            </a:pPr>
            <a:r>
              <a:rPr lang="de-CH" dirty="0" smtClean="0"/>
              <a:t>Schulen können sich für die Teilnahme bewerben, wenn die Angebote ausgeschrieben werden, z.B. im e-</a:t>
            </a:r>
            <a:r>
              <a:rPr lang="de-CH" dirty="0" err="1" smtClean="0"/>
              <a:t>ducation</a:t>
            </a:r>
            <a:r>
              <a:rPr lang="de-CH" dirty="0" smtClean="0"/>
              <a:t> Newsletter. </a:t>
            </a:r>
          </a:p>
          <a:p>
            <a:pPr>
              <a:spcAft>
                <a:spcPts val="600"/>
              </a:spcAft>
            </a:pPr>
            <a:endParaRPr lang="de-CH" altLang="de-DE" sz="1000" dirty="0" smtClean="0"/>
          </a:p>
          <a:p>
            <a:pPr>
              <a:spcAft>
                <a:spcPts val="600"/>
              </a:spcAft>
            </a:pPr>
            <a:r>
              <a:rPr lang="de-CH" altLang="de-DE" dirty="0" smtClean="0"/>
              <a:t>Dies sind zum Beispiel: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altLang="de-DE" b="1" dirty="0" smtClean="0">
                <a:hlinkClick r:id="rId3"/>
              </a:rPr>
              <a:t>Kulturangebote </a:t>
            </a:r>
            <a:r>
              <a:rPr lang="de-CH" altLang="de-DE" b="1" dirty="0" err="1" smtClean="0">
                <a:hlinkClick r:id="rId3"/>
              </a:rPr>
              <a:t>prêt</a:t>
            </a:r>
            <a:r>
              <a:rPr lang="de-CH" altLang="de-DE" b="1" dirty="0" smtClean="0">
                <a:hlinkClick r:id="rId3"/>
              </a:rPr>
              <a:t>-à-</a:t>
            </a:r>
            <a:r>
              <a:rPr lang="de-CH" altLang="de-DE" b="1" dirty="0" err="1" smtClean="0">
                <a:hlinkClick r:id="rId3"/>
              </a:rPr>
              <a:t>participer</a:t>
            </a:r>
            <a:r>
              <a:rPr lang="de-CH" altLang="de-DE" dirty="0" smtClean="0"/>
              <a:t>: </a:t>
            </a:r>
            <a:r>
              <a:rPr lang="de-CH" dirty="0" smtClean="0"/>
              <a:t>z.B. </a:t>
            </a:r>
            <a:r>
              <a:rPr lang="de-CH" dirty="0" smtClean="0">
                <a:hlinkClick r:id="rId4"/>
              </a:rPr>
              <a:t>Schulkonzerte </a:t>
            </a:r>
            <a:r>
              <a:rPr lang="de-CH" dirty="0" err="1" smtClean="0">
                <a:hlinkClick r:id="rId4"/>
              </a:rPr>
              <a:t>bee</a:t>
            </a:r>
            <a:r>
              <a:rPr lang="de-CH" dirty="0" smtClean="0">
                <a:hlinkClick r:id="rId4"/>
              </a:rPr>
              <a:t>-flat </a:t>
            </a:r>
            <a:endParaRPr lang="de-CH" altLang="de-DE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altLang="de-DE" b="1" dirty="0" smtClean="0"/>
              <a:t>MUS-E, Theaterlink, Roadmovie, Kinokultur</a:t>
            </a:r>
          </a:p>
          <a:p>
            <a:pPr>
              <a:spcAft>
                <a:spcPts val="600"/>
              </a:spcAft>
            </a:pPr>
            <a:r>
              <a:rPr lang="de-CH" dirty="0"/>
              <a:t>Die Kostenbeteiligung der Schulen variiert je nach Angebot</a:t>
            </a:r>
            <a:r>
              <a:rPr lang="de-CH" dirty="0" smtClean="0"/>
              <a:t>.</a:t>
            </a:r>
            <a:endParaRPr lang="de-CH" altLang="de-DE" dirty="0" smtClean="0"/>
          </a:p>
          <a:p>
            <a:pPr>
              <a:spcAft>
                <a:spcPts val="600"/>
              </a:spcAft>
            </a:pPr>
            <a:endParaRPr lang="de-CH" altLang="de-DE" sz="1000" dirty="0" smtClean="0"/>
          </a:p>
          <a:p>
            <a:pPr>
              <a:spcAft>
                <a:spcPts val="600"/>
              </a:spcAft>
            </a:pPr>
            <a:endParaRPr lang="de-CH" altLang="de-DE" b="1" dirty="0" smtClean="0"/>
          </a:p>
          <a:p>
            <a:pPr>
              <a:spcAft>
                <a:spcPts val="600"/>
              </a:spcAft>
            </a:pPr>
            <a:r>
              <a:rPr lang="de-CH" altLang="de-DE" b="1" dirty="0" smtClean="0"/>
              <a:t>Weitere Informationen:</a:t>
            </a:r>
            <a:r>
              <a:rPr lang="de-CH" altLang="de-DE" b="1" dirty="0"/>
              <a:t> </a:t>
            </a:r>
            <a:endParaRPr lang="de-CH" altLang="de-DE" b="1" dirty="0" smtClean="0"/>
          </a:p>
          <a:p>
            <a:pPr>
              <a:spcAft>
                <a:spcPts val="600"/>
              </a:spcAft>
            </a:pPr>
            <a:r>
              <a:rPr lang="de-CH" dirty="0" smtClean="0">
                <a:hlinkClick r:id="rId5"/>
              </a:rPr>
              <a:t>Ausgewählte Kulturangebote und -projekte für Schulen</a:t>
            </a:r>
            <a:endParaRPr lang="de-CH" dirty="0" smtClean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 smtClean="0"/>
              <a:t>Ausgewählte Kulturangebote und -projekte nutzen</a:t>
            </a:r>
            <a:endParaRPr lang="de-CH" sz="3400" b="1" dirty="0"/>
          </a:p>
        </p:txBody>
      </p:sp>
      <p:sp>
        <p:nvSpPr>
          <p:cNvPr id="7" name="Rechteck 6"/>
          <p:cNvSpPr/>
          <p:nvPr/>
        </p:nvSpPr>
        <p:spPr>
          <a:xfrm rot="16200000">
            <a:off x="2526759" y="4045869"/>
            <a:ext cx="4049485" cy="35269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kurz – mittelfristig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28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 smtClean="0"/>
              <a:t>Kulturelle Bildungsprojekte an Schulen</a:t>
            </a:r>
            <a:br>
              <a:rPr lang="de-CH" sz="3400" b="1" dirty="0" smtClean="0"/>
            </a:br>
            <a:r>
              <a:rPr lang="de-CH" sz="2400" b="1" i="1" dirty="0" smtClean="0"/>
              <a:t>planen, umsetzen und reflektieren</a:t>
            </a:r>
            <a:endParaRPr lang="de-CH" sz="2400" b="1" i="1" dirty="0"/>
          </a:p>
        </p:txBody>
      </p:sp>
      <p:sp>
        <p:nvSpPr>
          <p:cNvPr id="10" name="Rechteck 9"/>
          <p:cNvSpPr/>
          <p:nvPr/>
        </p:nvSpPr>
        <p:spPr>
          <a:xfrm>
            <a:off x="847081" y="2317238"/>
            <a:ext cx="5112568" cy="1362172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Ziel definieren: </a:t>
            </a:r>
          </a:p>
          <a:p>
            <a:pPr marL="285750" indent="-285750">
              <a:buFontTx/>
              <a:buChar char="-"/>
            </a:pPr>
            <a:r>
              <a:rPr lang="de-CH" sz="1400" dirty="0" smtClean="0">
                <a:solidFill>
                  <a:schemeClr val="tx1"/>
                </a:solidFill>
              </a:rPr>
              <a:t>Kreatives </a:t>
            </a:r>
            <a:r>
              <a:rPr lang="de-CH" sz="1400" dirty="0">
                <a:solidFill>
                  <a:schemeClr val="tx1"/>
                </a:solidFill>
              </a:rPr>
              <a:t>Potential / kulturelle Neugier / Mitgestaltung der </a:t>
            </a:r>
            <a:r>
              <a:rPr lang="de-CH" sz="1400" dirty="0" smtClean="0">
                <a:solidFill>
                  <a:schemeClr val="tx1"/>
                </a:solidFill>
              </a:rPr>
              <a:t>Schüler/innen … fördern?</a:t>
            </a:r>
          </a:p>
          <a:p>
            <a:pPr marL="285750" indent="-285750">
              <a:buFontTx/>
              <a:buChar char="-"/>
            </a:pPr>
            <a:r>
              <a:rPr lang="de-CH" sz="1400" dirty="0" smtClean="0">
                <a:solidFill>
                  <a:schemeClr val="tx1"/>
                </a:solidFill>
              </a:rPr>
              <a:t>Stärkung von welchen Kompetenzen im Fokus?</a:t>
            </a:r>
          </a:p>
          <a:p>
            <a:pPr marL="285750" indent="-285750">
              <a:buFontTx/>
              <a:buChar char="-"/>
            </a:pPr>
            <a:r>
              <a:rPr lang="de-CH" sz="1400" dirty="0" smtClean="0">
                <a:solidFill>
                  <a:schemeClr val="tx1"/>
                </a:solidFill>
              </a:rPr>
              <a:t>Lehrplanbezüge herstellen / Themen entdecken, vertiefen, erforschen? ...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26724" y="4008704"/>
            <a:ext cx="4810630" cy="1004472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Projektpartner/in und Rollenmodell definieren: </a:t>
            </a:r>
            <a:endParaRPr lang="de-CH" altLang="de-DE" sz="1400" b="1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altLang="de-DE" sz="1400" dirty="0" smtClean="0">
                <a:solidFill>
                  <a:schemeClr val="tx1"/>
                </a:solidFill>
              </a:rPr>
              <a:t>Zusammenarbeitsform </a:t>
            </a:r>
            <a:r>
              <a:rPr lang="de-CH" altLang="de-DE" sz="1400" dirty="0">
                <a:solidFill>
                  <a:schemeClr val="tx1"/>
                </a:solidFill>
              </a:rPr>
              <a:t>Schule/Lehrperson mit Kulturschaffenden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6096000" y="2545588"/>
            <a:ext cx="3744416" cy="914400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Projektart &amp; Involvierungsgrad definieren: </a:t>
            </a:r>
            <a:endParaRPr lang="de-CH" altLang="de-DE" sz="1400" b="1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altLang="de-DE" sz="1400" dirty="0" smtClean="0">
                <a:solidFill>
                  <a:schemeClr val="tx1"/>
                </a:solidFill>
              </a:rPr>
              <a:t>rezeptiv</a:t>
            </a:r>
            <a:r>
              <a:rPr lang="de-CH" altLang="de-DE" sz="1400" dirty="0">
                <a:solidFill>
                  <a:schemeClr val="tx1"/>
                </a:solidFill>
              </a:rPr>
              <a:t>, interaktiv, partizipativ, </a:t>
            </a:r>
            <a:r>
              <a:rPr lang="de-CH" altLang="de-DE" sz="1400" dirty="0" err="1">
                <a:solidFill>
                  <a:schemeClr val="tx1"/>
                </a:solidFill>
              </a:rPr>
              <a:t>kollaborativ</a:t>
            </a:r>
            <a:r>
              <a:rPr lang="de-CH" altLang="de-DE" sz="140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3" name="Rechteck 12"/>
          <p:cNvSpPr/>
          <p:nvPr/>
        </p:nvSpPr>
        <p:spPr>
          <a:xfrm>
            <a:off x="8718644" y="3815952"/>
            <a:ext cx="3113534" cy="1383431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Projektform definieren: </a:t>
            </a:r>
            <a:endParaRPr lang="de-CH" altLang="de-DE" sz="1400" b="1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sz="1400" dirty="0" smtClean="0">
                <a:solidFill>
                  <a:schemeClr val="tx1"/>
                </a:solidFill>
              </a:rPr>
              <a:t>Workshop</a:t>
            </a:r>
            <a:r>
              <a:rPr lang="de-CH" sz="1400" dirty="0">
                <a:solidFill>
                  <a:schemeClr val="tx1"/>
                </a:solidFill>
              </a:rPr>
              <a:t>, Aufführung, Konzert, Lesung, Reise an Kulturorte </a:t>
            </a:r>
            <a:r>
              <a:rPr lang="de-CH" sz="1400" dirty="0" smtClean="0">
                <a:solidFill>
                  <a:schemeClr val="tx1"/>
                </a:solidFill>
              </a:rPr>
              <a:t>… oder Kombination aus mehreren Formen für längerfristige Projekte</a:t>
            </a:r>
            <a:endParaRPr lang="de-CH" altLang="de-DE" sz="14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799281" y="4000098"/>
            <a:ext cx="2770500" cy="1015138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Umsetzungsart wählen: </a:t>
            </a:r>
            <a:endParaRPr lang="de-CH" altLang="de-DE" sz="1400" b="1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altLang="de-DE" sz="1400" dirty="0" smtClean="0">
                <a:solidFill>
                  <a:schemeClr val="tx1"/>
                </a:solidFill>
              </a:rPr>
              <a:t>Kulturangebote von «Kultur und Schule» nutzen </a:t>
            </a:r>
            <a:r>
              <a:rPr lang="de-CH" altLang="de-DE" sz="1400" b="1" dirty="0">
                <a:solidFill>
                  <a:schemeClr val="tx1"/>
                </a:solidFill>
              </a:rPr>
              <a:t>oder </a:t>
            </a:r>
            <a:r>
              <a:rPr lang="de-CH" altLang="de-DE" sz="1400" dirty="0">
                <a:solidFill>
                  <a:schemeClr val="tx1"/>
                </a:solidFill>
              </a:rPr>
              <a:t>individuelle Projekte aufbauen/umsetzen</a:t>
            </a:r>
          </a:p>
        </p:txBody>
      </p:sp>
      <p:sp>
        <p:nvSpPr>
          <p:cNvPr id="2" name="Rechteck 1"/>
          <p:cNvSpPr/>
          <p:nvPr/>
        </p:nvSpPr>
        <p:spPr>
          <a:xfrm>
            <a:off x="9976767" y="2545588"/>
            <a:ext cx="1855411" cy="91440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chemeClr val="bg1"/>
                </a:solidFill>
              </a:rPr>
              <a:t>Zeitlichen Aufwand definieren: </a:t>
            </a:r>
          </a:p>
          <a:p>
            <a:pPr algn="ctr"/>
            <a:r>
              <a:rPr lang="de-CH" sz="1400" dirty="0">
                <a:solidFill>
                  <a:schemeClr val="bg1"/>
                </a:solidFill>
              </a:rPr>
              <a:t>k</a:t>
            </a:r>
            <a:r>
              <a:rPr lang="de-CH" sz="1400" dirty="0" smtClean="0">
                <a:solidFill>
                  <a:schemeClr val="bg1"/>
                </a:solidFill>
              </a:rPr>
              <a:t>urz- bis langfristig</a:t>
            </a:r>
            <a:endParaRPr lang="de-CH" sz="1400" dirty="0">
              <a:solidFill>
                <a:schemeClr val="bg1"/>
              </a:solidFill>
            </a:endParaRPr>
          </a:p>
        </p:txBody>
      </p:sp>
      <p:cxnSp>
        <p:nvCxnSpPr>
          <p:cNvPr id="16" name="Gerade Verbindung mit Pfeil 15"/>
          <p:cNvCxnSpPr>
            <a:stCxn id="10" idx="3"/>
            <a:endCxn id="12" idx="1"/>
          </p:cNvCxnSpPr>
          <p:nvPr/>
        </p:nvCxnSpPr>
        <p:spPr>
          <a:xfrm>
            <a:off x="5959649" y="2998324"/>
            <a:ext cx="136351" cy="44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" idx="2"/>
          </p:cNvCxnSpPr>
          <p:nvPr/>
        </p:nvCxnSpPr>
        <p:spPr>
          <a:xfrm>
            <a:off x="10904473" y="3459988"/>
            <a:ext cx="0" cy="3559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3" idx="1"/>
            <a:endCxn id="14" idx="3"/>
          </p:cNvCxnSpPr>
          <p:nvPr/>
        </p:nvCxnSpPr>
        <p:spPr>
          <a:xfrm flipH="1" flipV="1">
            <a:off x="8569781" y="4507667"/>
            <a:ext cx="148863" cy="1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1"/>
            <a:endCxn id="11" idx="3"/>
          </p:cNvCxnSpPr>
          <p:nvPr/>
        </p:nvCxnSpPr>
        <p:spPr>
          <a:xfrm flipH="1">
            <a:off x="5637354" y="4507667"/>
            <a:ext cx="161927" cy="3273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822370" y="5191451"/>
            <a:ext cx="4810630" cy="1004472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Reflexion/Dokumentation mit allen </a:t>
            </a:r>
            <a:r>
              <a:rPr lang="de-CH" altLang="de-DE" sz="1400" b="1" dirty="0" smtClean="0">
                <a:solidFill>
                  <a:schemeClr val="tx1"/>
                </a:solidFill>
              </a:rPr>
              <a:t>Projektpartner/innen </a:t>
            </a:r>
            <a:r>
              <a:rPr lang="de-CH" altLang="de-DE" sz="1400" dirty="0" smtClean="0">
                <a:solidFill>
                  <a:schemeClr val="tx1"/>
                </a:solidFill>
              </a:rPr>
              <a:t>mitdenken </a:t>
            </a:r>
            <a:r>
              <a:rPr lang="de-CH" altLang="de-DE" sz="1400" dirty="0">
                <a:solidFill>
                  <a:schemeClr val="tx1"/>
                </a:solidFill>
              </a:rPr>
              <a:t>und aus Erfahrungen lernen</a:t>
            </a:r>
          </a:p>
        </p:txBody>
      </p:sp>
      <p:cxnSp>
        <p:nvCxnSpPr>
          <p:cNvPr id="136" name="Gerade Verbindung mit Pfeil 135"/>
          <p:cNvCxnSpPr>
            <a:stCxn id="11" idx="2"/>
            <a:endCxn id="134" idx="0"/>
          </p:cNvCxnSpPr>
          <p:nvPr/>
        </p:nvCxnSpPr>
        <p:spPr>
          <a:xfrm flipH="1">
            <a:off x="3227685" y="5013176"/>
            <a:ext cx="4354" cy="178275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>
            <a:stCxn id="12" idx="3"/>
            <a:endCxn id="2" idx="1"/>
          </p:cNvCxnSpPr>
          <p:nvPr/>
        </p:nvCxnSpPr>
        <p:spPr>
          <a:xfrm>
            <a:off x="9840416" y="3002788"/>
            <a:ext cx="136351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159896" y="2096529"/>
            <a:ext cx="66583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dirty="0" smtClean="0"/>
              <a:t>Angebote finden Sie unter …</a:t>
            </a:r>
          </a:p>
          <a:p>
            <a:pPr>
              <a:spcAft>
                <a:spcPts val="600"/>
              </a:spcAft>
            </a:pPr>
            <a:r>
              <a:rPr lang="de-CH" dirty="0" smtClean="0">
                <a:hlinkClick r:id="rId2"/>
              </a:rPr>
              <a:t>Angebotspalette «Kultur und Schule</a:t>
            </a:r>
            <a:r>
              <a:rPr lang="de-CH" dirty="0" smtClean="0"/>
              <a:t>»</a:t>
            </a:r>
            <a:endParaRPr lang="de-CH" altLang="de-DE" dirty="0" smtClean="0"/>
          </a:p>
          <a:p>
            <a:pPr>
              <a:spcAft>
                <a:spcPts val="600"/>
              </a:spcAft>
            </a:pPr>
            <a:r>
              <a:rPr lang="de-CH" dirty="0" smtClean="0">
                <a:hlinkClick r:id="rId3"/>
              </a:rPr>
              <a:t>Ausgewählte Kulturangebote und -projekte für Schulen</a:t>
            </a:r>
            <a:endParaRPr lang="de-CH" dirty="0" smtClean="0"/>
          </a:p>
          <a:p>
            <a:pPr>
              <a:spcAft>
                <a:spcPts val="600"/>
              </a:spcAft>
            </a:pPr>
            <a:endParaRPr lang="de-CH" sz="1000" dirty="0" smtClean="0"/>
          </a:p>
          <a:p>
            <a:pPr>
              <a:spcAft>
                <a:spcPts val="600"/>
              </a:spcAft>
            </a:pPr>
            <a:r>
              <a:rPr lang="de-CH" dirty="0" smtClean="0"/>
              <a:t>Zudem werden Angebots-, Projekt- und Veranstaltungshinweise im Newsletter e-</a:t>
            </a:r>
            <a:r>
              <a:rPr lang="de-CH" dirty="0" err="1" smtClean="0"/>
              <a:t>ducation</a:t>
            </a:r>
            <a:r>
              <a:rPr lang="de-CH" dirty="0" smtClean="0"/>
              <a:t>, im EDUCATION Amtliches Schulblatt und im Newsletter Amt für Kultur platziert.</a:t>
            </a:r>
          </a:p>
          <a:p>
            <a:pPr>
              <a:spcAft>
                <a:spcPts val="600"/>
              </a:spcAft>
            </a:pPr>
            <a:endParaRPr lang="de-CH" sz="1000" dirty="0"/>
          </a:p>
          <a:p>
            <a:pPr>
              <a:spcAft>
                <a:spcPts val="600"/>
              </a:spcAft>
            </a:pPr>
            <a:r>
              <a:rPr lang="de-CH" b="1" dirty="0" smtClean="0"/>
              <a:t>Newsletter e-</a:t>
            </a:r>
            <a:r>
              <a:rPr lang="de-CH" b="1" dirty="0" err="1" smtClean="0"/>
              <a:t>ducation</a:t>
            </a:r>
            <a:r>
              <a:rPr lang="de-CH" b="1" dirty="0" smtClean="0"/>
              <a:t> 	</a:t>
            </a:r>
            <a:r>
              <a:rPr lang="de-CH" dirty="0" smtClean="0"/>
              <a:t>		</a:t>
            </a:r>
            <a:r>
              <a:rPr lang="de-CH" u="sng" dirty="0" smtClean="0">
                <a:hlinkClick r:id="rId4"/>
              </a:rPr>
              <a:t>Hier </a:t>
            </a:r>
            <a:r>
              <a:rPr lang="de-CH" u="sng" dirty="0">
                <a:hlinkClick r:id="rId4"/>
              </a:rPr>
              <a:t>abonnieren </a:t>
            </a:r>
            <a:endParaRPr lang="de-CH" u="sng" dirty="0" smtClean="0"/>
          </a:p>
          <a:p>
            <a:pPr>
              <a:spcAft>
                <a:spcPts val="600"/>
              </a:spcAft>
            </a:pPr>
            <a:r>
              <a:rPr lang="de-CH" b="1" dirty="0" smtClean="0"/>
              <a:t>EDUCATION </a:t>
            </a:r>
            <a:r>
              <a:rPr lang="de-CH" b="1" dirty="0"/>
              <a:t>Amtliches </a:t>
            </a:r>
            <a:r>
              <a:rPr lang="de-CH" b="1" dirty="0" smtClean="0"/>
              <a:t>Schulblatt </a:t>
            </a:r>
            <a:r>
              <a:rPr lang="de-CH" dirty="0" smtClean="0"/>
              <a:t>	</a:t>
            </a:r>
            <a:r>
              <a:rPr lang="de-CH" dirty="0" smtClean="0">
                <a:hlinkClick r:id="rId5" tooltip="Hier abonnieren"/>
              </a:rPr>
              <a:t>Hier abonnieren</a:t>
            </a:r>
            <a:endParaRPr lang="de-CH" dirty="0" smtClean="0"/>
          </a:p>
          <a:p>
            <a:pPr>
              <a:spcAft>
                <a:spcPts val="600"/>
              </a:spcAft>
            </a:pPr>
            <a:r>
              <a:rPr lang="de-CH" b="1" dirty="0" smtClean="0"/>
              <a:t>Newsletter </a:t>
            </a:r>
            <a:r>
              <a:rPr lang="de-CH" b="1" dirty="0"/>
              <a:t>Amt für Kultur </a:t>
            </a:r>
            <a:r>
              <a:rPr lang="de-CH" dirty="0" smtClean="0"/>
              <a:t>		</a:t>
            </a:r>
            <a:r>
              <a:rPr lang="de-CH" u="sng" dirty="0" smtClean="0">
                <a:hlinkClick r:id="rId6"/>
              </a:rPr>
              <a:t>Hier abonnieren</a:t>
            </a:r>
            <a:endParaRPr lang="de-CH" u="sng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 smtClean="0"/>
              <a:t>Übersicht Informationsquellen</a:t>
            </a:r>
            <a:endParaRPr lang="de-CH" sz="3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2352196"/>
            <a:ext cx="4226245" cy="3314702"/>
          </a:xfrm>
          <a:prstGeom prst="rect">
            <a:avLst/>
          </a:prstGeom>
          <a:solidFill>
            <a:srgbClr val="92D4EE"/>
          </a:solidFill>
        </p:spPr>
      </p:pic>
    </p:spTree>
    <p:extLst>
      <p:ext uri="{BB962C8B-B14F-4D97-AF65-F5344CB8AC3E}">
        <p14:creationId xmlns:p14="http://schemas.microsoft.com/office/powerpoint/2010/main" val="41734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320190"/>
            <a:ext cx="7920880" cy="792088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776326" y="1988840"/>
            <a:ext cx="812798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latin typeface="Arial (Textkörper)"/>
              </a:rPr>
              <a:t>Der Fachbereich Kulturvermittlung steht Ihnen bei Fragen rund um die kulturelle Bildung an Schulen, vom </a:t>
            </a:r>
            <a:r>
              <a:rPr lang="de-CH" altLang="de-DE" b="1" dirty="0" smtClean="0">
                <a:latin typeface="Arial (Textkörper)"/>
              </a:rPr>
              <a:t>projektbezogenen </a:t>
            </a:r>
            <a:r>
              <a:rPr lang="de-CH" altLang="de-DE" b="1" dirty="0">
                <a:latin typeface="Arial (Textkörper)"/>
              </a:rPr>
              <a:t>Vorgehen bis hin </a:t>
            </a:r>
            <a:r>
              <a:rPr lang="de-CH" altLang="de-DE" b="1" dirty="0" smtClean="0">
                <a:latin typeface="Arial (Textkörper)"/>
              </a:rPr>
              <a:t>zum </a:t>
            </a:r>
            <a:r>
              <a:rPr lang="de-CH" altLang="de-DE" b="1" dirty="0">
                <a:latin typeface="Arial (Textkörper)"/>
              </a:rPr>
              <a:t>kulturellen </a:t>
            </a:r>
            <a:r>
              <a:rPr lang="de-CH" altLang="de-DE" b="1" dirty="0" smtClean="0">
                <a:latin typeface="Arial (Textkörper)"/>
              </a:rPr>
              <a:t>Profil Ihrer Schule, </a:t>
            </a:r>
            <a:r>
              <a:rPr lang="de-CH" b="1" dirty="0">
                <a:latin typeface="Arial (Textkörper)"/>
              </a:rPr>
              <a:t>zur Verfügung </a:t>
            </a:r>
            <a:r>
              <a:rPr lang="de-CH" b="1" dirty="0" smtClean="0">
                <a:latin typeface="Arial (Textkörper)"/>
              </a:rPr>
              <a:t>und berät Sie gerne.</a:t>
            </a:r>
            <a:endParaRPr lang="de-CH" b="1" dirty="0">
              <a:latin typeface="Arial (Textkörper)"/>
            </a:endParaRPr>
          </a:p>
          <a:p>
            <a:r>
              <a:rPr lang="de-CH" dirty="0" smtClean="0">
                <a:latin typeface="Arial (Textkörper)"/>
              </a:rPr>
              <a:t> </a:t>
            </a:r>
            <a:endParaRPr lang="de-CH" dirty="0">
              <a:latin typeface="Arial (Textkörper)"/>
            </a:endParaRPr>
          </a:p>
          <a:p>
            <a:endParaRPr lang="de-CH" dirty="0" smtClean="0">
              <a:latin typeface="Arial (Textkörper)"/>
            </a:endParaRPr>
          </a:p>
          <a:p>
            <a:endParaRPr lang="de-CH" dirty="0">
              <a:latin typeface="Arial (Textkörper)"/>
            </a:endParaRPr>
          </a:p>
          <a:p>
            <a:endParaRPr lang="de-CH" dirty="0" smtClean="0">
              <a:latin typeface="Arial (Textkörper)"/>
            </a:endParaRPr>
          </a:p>
          <a:p>
            <a:r>
              <a:rPr lang="de-CH" dirty="0" smtClean="0">
                <a:latin typeface="Arial (Textkörper)"/>
              </a:rPr>
              <a:t>Bildungs- und Kulturdirektion des Kantons Bern</a:t>
            </a:r>
          </a:p>
          <a:p>
            <a:endParaRPr lang="de-CH" sz="500" dirty="0" smtClean="0">
              <a:latin typeface="Arial (Textkörper)"/>
            </a:endParaRPr>
          </a:p>
          <a:p>
            <a:r>
              <a:rPr lang="de-CH" dirty="0" smtClean="0">
                <a:latin typeface="Arial (Textkörper)"/>
              </a:rPr>
              <a:t>Amt für Kultur, Abteilung Kulturförderung, Fachbereich Kulturvermittlung</a:t>
            </a:r>
          </a:p>
          <a:p>
            <a:endParaRPr lang="de-CH" sz="500" dirty="0" smtClean="0">
              <a:latin typeface="Arial (Textkörper)"/>
            </a:endParaRPr>
          </a:p>
          <a:p>
            <a:r>
              <a:rPr lang="de-CH" dirty="0" err="1" smtClean="0">
                <a:latin typeface="Arial (Textkörper)"/>
              </a:rPr>
              <a:t>Sulgeneckstrasse</a:t>
            </a:r>
            <a:r>
              <a:rPr lang="de-CH" dirty="0" smtClean="0">
                <a:latin typeface="Arial (Textkörper)"/>
              </a:rPr>
              <a:t> </a:t>
            </a:r>
            <a:r>
              <a:rPr lang="de-CH" dirty="0">
                <a:latin typeface="Arial (Textkörper)"/>
              </a:rPr>
              <a:t>70, 3005 Bern </a:t>
            </a:r>
            <a:endParaRPr lang="de-CH" dirty="0" smtClean="0">
              <a:latin typeface="Arial (Textkörper)"/>
            </a:endParaRPr>
          </a:p>
          <a:p>
            <a:endParaRPr lang="de-CH" sz="500" dirty="0">
              <a:latin typeface="Arial (Textkörper)"/>
            </a:endParaRPr>
          </a:p>
          <a:p>
            <a:r>
              <a:rPr lang="de-CH" u="sng" dirty="0">
                <a:latin typeface="Arial (Textkörper)"/>
                <a:hlinkClick r:id="rId3"/>
              </a:rPr>
              <a:t>+41 31 633 83 </a:t>
            </a:r>
            <a:r>
              <a:rPr lang="de-CH" u="sng" dirty="0" smtClean="0">
                <a:latin typeface="Arial (Textkörper)"/>
                <a:hlinkClick r:id="rId3"/>
              </a:rPr>
              <a:t>11</a:t>
            </a:r>
            <a:endParaRPr lang="de-CH" dirty="0">
              <a:latin typeface="Arial (Textkörper)"/>
            </a:endParaRPr>
          </a:p>
          <a:p>
            <a:endParaRPr lang="de-CH" altLang="de-DE" sz="500" u="sng" dirty="0" smtClean="0">
              <a:latin typeface="Arial (Textkörper)"/>
              <a:hlinkClick r:id="rId4"/>
            </a:endParaRPr>
          </a:p>
          <a:p>
            <a:r>
              <a:rPr lang="de-CH" altLang="de-DE" u="sng" dirty="0" smtClean="0">
                <a:latin typeface="Arial (Textkörper)"/>
                <a:hlinkClick r:id="rId4"/>
              </a:rPr>
              <a:t>kulturvermittlung@be.ch</a:t>
            </a:r>
            <a:endParaRPr lang="de-CH" altLang="de-DE" u="sng" dirty="0">
              <a:latin typeface="Arial (Textkörper)"/>
            </a:endParaRPr>
          </a:p>
          <a:p>
            <a:endParaRPr lang="de-CH" sz="500" dirty="0">
              <a:latin typeface="Arial (Textkörper)"/>
            </a:endParaRPr>
          </a:p>
          <a:p>
            <a:r>
              <a:rPr lang="de-CH" u="sng" dirty="0" smtClean="0">
                <a:latin typeface="Arial (Textkörper)"/>
                <a:hlinkClick r:id="rId5"/>
              </a:rPr>
              <a:t>www.be.ch/kulturvermittlung</a:t>
            </a:r>
            <a:endParaRPr lang="de-CH" dirty="0">
              <a:latin typeface="Arial (Textkörper)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 smtClean="0"/>
              <a:t>Kultur und Schule</a:t>
            </a:r>
            <a:endParaRPr lang="de-CH" sz="3400" b="1" dirty="0"/>
          </a:p>
        </p:txBody>
      </p:sp>
    </p:spTree>
    <p:extLst>
      <p:ext uri="{BB962C8B-B14F-4D97-AF65-F5344CB8AC3E}">
        <p14:creationId xmlns:p14="http://schemas.microsoft.com/office/powerpoint/2010/main" val="15999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3634483"/>
            <a:ext cx="8496300" cy="1558082"/>
          </a:xfrm>
        </p:spPr>
        <p:txBody>
          <a:bodyPr/>
          <a:lstStyle/>
          <a:p>
            <a:r>
              <a:rPr lang="de-CH" sz="3400" b="1" dirty="0" smtClean="0"/>
              <a:t/>
            </a:r>
            <a:br>
              <a:rPr lang="de-CH" sz="3400" b="1" dirty="0" smtClean="0"/>
            </a:br>
            <a:r>
              <a:rPr lang="de-CH" sz="3400" b="1" dirty="0"/>
              <a:t/>
            </a:r>
            <a:br>
              <a:rPr lang="de-CH" sz="3400" b="1" dirty="0"/>
            </a:br>
            <a:r>
              <a:rPr lang="de-CH" sz="3400" b="1" dirty="0" smtClean="0"/>
              <a:t/>
            </a:r>
            <a:br>
              <a:rPr lang="de-CH" sz="3400" b="1" dirty="0" smtClean="0"/>
            </a:br>
            <a:r>
              <a:rPr lang="de-CH" sz="3400" b="1" dirty="0" smtClean="0"/>
              <a:t>«Kultur </a:t>
            </a:r>
            <a:r>
              <a:rPr lang="de-CH" sz="3400" b="1" dirty="0"/>
              <a:t>und </a:t>
            </a:r>
            <a:r>
              <a:rPr lang="de-CH" sz="3400" b="1" dirty="0" smtClean="0"/>
              <a:t>Schule»</a:t>
            </a:r>
            <a:br>
              <a:rPr lang="de-CH" sz="3400" b="1" dirty="0" smtClean="0"/>
            </a:br>
            <a:r>
              <a:rPr lang="de-CH" sz="3400" b="1" dirty="0"/>
              <a:t/>
            </a:r>
            <a:br>
              <a:rPr lang="de-CH" sz="3400" b="1" dirty="0"/>
            </a:br>
            <a:r>
              <a:rPr lang="de-CH" sz="3400" b="1" dirty="0" smtClean="0"/>
              <a:t/>
            </a:r>
            <a:br>
              <a:rPr lang="de-CH" sz="3400" b="1" dirty="0" smtClean="0"/>
            </a:br>
            <a:r>
              <a:rPr lang="de-CH" sz="3400" b="1" dirty="0" smtClean="0"/>
              <a:t> </a:t>
            </a:r>
            <a:br>
              <a:rPr lang="de-CH" sz="3400" b="1" dirty="0" smtClean="0"/>
            </a:br>
            <a:r>
              <a:rPr lang="de-CH" sz="3400" b="1" dirty="0" smtClean="0"/>
              <a:t>Informationen für Schulen</a:t>
            </a:r>
            <a:endParaRPr lang="de-CH" sz="34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-27111"/>
            <a:ext cx="6264696" cy="626469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6033704"/>
            <a:ext cx="10978437" cy="430643"/>
          </a:xfrm>
        </p:spPr>
        <p:txBody>
          <a:bodyPr/>
          <a:lstStyle/>
          <a:p>
            <a:r>
              <a:rPr lang="de-CH" dirty="0">
                <a:latin typeface="Arial (Textkörper)"/>
              </a:rPr>
              <a:t>Bildungs- und Kulturdirektion des Kantons </a:t>
            </a:r>
            <a:r>
              <a:rPr lang="de-CH" dirty="0" smtClean="0">
                <a:latin typeface="Arial (Textkörper)"/>
              </a:rPr>
              <a:t>Bern / Amt </a:t>
            </a:r>
            <a:r>
              <a:rPr lang="de-CH" dirty="0">
                <a:latin typeface="Arial (Textkörper)"/>
              </a:rPr>
              <a:t>für </a:t>
            </a:r>
            <a:r>
              <a:rPr lang="de-CH" dirty="0" smtClean="0">
                <a:latin typeface="Arial (Textkörper)"/>
              </a:rPr>
              <a:t>Kultur / Abteilung Kulturförderung / Fachbereich </a:t>
            </a:r>
            <a:r>
              <a:rPr lang="de-CH" dirty="0">
                <a:latin typeface="Arial (Textkörper)"/>
              </a:rPr>
              <a:t>Kulturvermittlung</a:t>
            </a:r>
          </a:p>
          <a:p>
            <a:endParaRPr lang="de-CH" dirty="0">
              <a:latin typeface="+mn-lt"/>
            </a:endParaRPr>
          </a:p>
          <a:p>
            <a:pPr>
              <a:defRPr/>
            </a:pPr>
            <a:r>
              <a:rPr lang="de-CH" sz="1000" dirty="0"/>
              <a:t>989928</a:t>
            </a:r>
            <a:endParaRPr lang="de-CH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Inhalt</a:t>
            </a:r>
            <a:endParaRPr lang="de-CH" b="1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12" y="1772816"/>
            <a:ext cx="10983913" cy="3592611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 smtClean="0"/>
              <a:t>Überblick «Kultur und Schule»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Potentiale </a:t>
            </a:r>
            <a:r>
              <a:rPr lang="de-CH" sz="2000" b="1" dirty="0" smtClean="0"/>
              <a:t>kultureller Bildung an Schulen entfalten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Kulturimpulse im Schulalltag </a:t>
            </a:r>
            <a:r>
              <a:rPr lang="de-CH" sz="2000" i="1" dirty="0" smtClean="0"/>
              <a:t>ermöglichen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 smtClean="0"/>
              <a:t>Professionelle </a:t>
            </a:r>
            <a:r>
              <a:rPr lang="de-CH" sz="2000" i="1" dirty="0"/>
              <a:t>Kulturschaffende </a:t>
            </a:r>
            <a:r>
              <a:rPr lang="de-CH" sz="2000" i="1" dirty="0" smtClean="0"/>
              <a:t>einbinden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Kulturverantwortliche in Schulen </a:t>
            </a:r>
            <a:r>
              <a:rPr lang="de-CH" sz="2000" i="1" dirty="0" smtClean="0"/>
              <a:t>(</a:t>
            </a:r>
            <a:r>
              <a:rPr lang="de-CH" sz="2000" i="1" dirty="0" err="1" smtClean="0"/>
              <a:t>KViS</a:t>
            </a:r>
            <a:r>
              <a:rPr lang="de-CH" sz="2000" i="1" dirty="0" smtClean="0"/>
              <a:t>) etablieren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 smtClean="0"/>
              <a:t>Finanzielle Beiträge beantragen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 smtClean="0"/>
              <a:t>Kulturgutscheine, Kulturprojekte </a:t>
            </a:r>
            <a:r>
              <a:rPr lang="de-CH" sz="2000" i="1" dirty="0"/>
              <a:t>in der Schule (</a:t>
            </a:r>
            <a:r>
              <a:rPr lang="de-CH" sz="2000" i="1" dirty="0" err="1"/>
              <a:t>KidS</a:t>
            </a:r>
            <a:r>
              <a:rPr lang="de-CH" sz="2000" i="1" dirty="0" smtClean="0"/>
              <a:t>)</a:t>
            </a:r>
            <a:endParaRPr lang="de-CH" sz="2000" i="1" dirty="0"/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A</a:t>
            </a:r>
            <a:r>
              <a:rPr lang="de-CH" sz="2000" b="1" dirty="0" smtClean="0"/>
              <a:t>usgewählte Kulturangebote und -projekte nutzen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Wettbewerb </a:t>
            </a:r>
            <a:r>
              <a:rPr lang="de-CH" sz="2000" i="1" dirty="0" smtClean="0"/>
              <a:t>tête-à-tête, Kulturangebote </a:t>
            </a:r>
            <a:r>
              <a:rPr lang="de-CH" sz="2000" i="1" dirty="0" err="1" smtClean="0"/>
              <a:t>prêt</a:t>
            </a:r>
            <a:r>
              <a:rPr lang="de-CH" sz="2000" i="1" dirty="0" smtClean="0"/>
              <a:t>-à-</a:t>
            </a:r>
            <a:r>
              <a:rPr lang="de-CH" sz="2000" i="1" dirty="0" err="1" smtClean="0"/>
              <a:t>participer</a:t>
            </a:r>
            <a:r>
              <a:rPr lang="de-CH" sz="2000" i="1" dirty="0" smtClean="0"/>
              <a:t> und weitere</a:t>
            </a:r>
            <a:endParaRPr lang="de-CH" sz="2000" b="1" dirty="0" smtClean="0"/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 smtClean="0"/>
              <a:t>Kulturelle Bildungsprojekte an Schulen </a:t>
            </a:r>
            <a:r>
              <a:rPr lang="de-CH" sz="2000" b="1" dirty="0"/>
              <a:t>planen, umsetzen und </a:t>
            </a:r>
            <a:r>
              <a:rPr lang="de-CH" sz="2000" b="1" dirty="0" smtClean="0"/>
              <a:t>reflektieren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Ü</a:t>
            </a:r>
            <a:r>
              <a:rPr lang="de-CH" sz="2000" b="1" dirty="0" smtClean="0"/>
              <a:t>bersicht Informationsquellen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2" y="1071564"/>
            <a:ext cx="10983913" cy="619126"/>
          </a:xfrm>
        </p:spPr>
        <p:txBody>
          <a:bodyPr/>
          <a:lstStyle/>
          <a:p>
            <a:r>
              <a:rPr lang="de-CH" b="1" dirty="0" smtClean="0"/>
              <a:t>Überblick «Kultur und Schule»</a:t>
            </a:r>
            <a:endParaRPr lang="de-CH" b="1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97" y="1916832"/>
            <a:ext cx="7180816" cy="35926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de-CH" sz="1800" dirty="0" smtClean="0"/>
              <a:t>Unter dem Namen «Kultur und Schule» stellt der </a:t>
            </a:r>
            <a:r>
              <a:rPr lang="de-CH" sz="1800" dirty="0"/>
              <a:t>Kanton </a:t>
            </a:r>
            <a:r>
              <a:rPr lang="de-CH" sz="1800" dirty="0" smtClean="0"/>
              <a:t>Bern …</a:t>
            </a:r>
          </a:p>
          <a:p>
            <a:pPr>
              <a:lnSpc>
                <a:spcPct val="114000"/>
              </a:lnSpc>
            </a:pPr>
            <a:endParaRPr lang="de-CH" sz="1000" dirty="0" smtClean="0"/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r</a:t>
            </a:r>
            <a:r>
              <a:rPr lang="de-CH" sz="1800" dirty="0" smtClean="0"/>
              <a:t>ezeptive, interaktive und partizipative Kulturvermittlungsangebote </a:t>
            </a:r>
            <a:r>
              <a:rPr lang="de-CH" sz="1800" dirty="0"/>
              <a:t>für </a:t>
            </a:r>
            <a:r>
              <a:rPr lang="de-CH" sz="1800" dirty="0" smtClean="0"/>
              <a:t>Schulen zur Verfügung,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 smtClean="0"/>
              <a:t>leistet finanzielle Beiträge an qualitativ überzeugende, kurz- bis langfristige Kulturvermittlungsprojekte,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 smtClean="0"/>
              <a:t>koordiniert </a:t>
            </a:r>
            <a:r>
              <a:rPr lang="de-CH" sz="1800" dirty="0"/>
              <a:t>das Netzwerk «Kulturverantwortliche in Schulen». </a:t>
            </a:r>
            <a:endParaRPr lang="de-CH" sz="1800" dirty="0" smtClean="0"/>
          </a:p>
          <a:p>
            <a:pPr>
              <a:lnSpc>
                <a:spcPct val="114000"/>
              </a:lnSpc>
            </a:pPr>
            <a:endParaRPr lang="de-CH" sz="1000" dirty="0"/>
          </a:p>
          <a:p>
            <a:pPr>
              <a:lnSpc>
                <a:spcPct val="114000"/>
              </a:lnSpc>
            </a:pPr>
            <a:r>
              <a:rPr lang="de-CH" sz="1800" dirty="0" smtClean="0"/>
              <a:t>Schulen können finanzielle Beiträge laufend via «</a:t>
            </a:r>
            <a:r>
              <a:rPr lang="de-CH" sz="1800" dirty="0"/>
              <a:t>Kulturgutscheine</a:t>
            </a:r>
            <a:r>
              <a:rPr lang="de-CH" sz="1800" dirty="0" smtClean="0"/>
              <a:t>» und «Kulturprojekte </a:t>
            </a:r>
            <a:r>
              <a:rPr lang="de-CH" sz="1800" dirty="0"/>
              <a:t>in der Schule (</a:t>
            </a:r>
            <a:r>
              <a:rPr lang="de-CH" sz="1800" dirty="0" err="1"/>
              <a:t>KidS</a:t>
            </a:r>
            <a:r>
              <a:rPr lang="de-CH" sz="1800" dirty="0" smtClean="0"/>
              <a:t>)» beantragen.</a:t>
            </a:r>
          </a:p>
          <a:p>
            <a:pPr>
              <a:lnSpc>
                <a:spcPct val="114000"/>
              </a:lnSpc>
            </a:pPr>
            <a:endParaRPr lang="de-CH" sz="1000" dirty="0" smtClean="0"/>
          </a:p>
          <a:p>
            <a:pPr>
              <a:lnSpc>
                <a:spcPct val="114000"/>
              </a:lnSpc>
            </a:pPr>
            <a:r>
              <a:rPr lang="de-CH" sz="1800" dirty="0" smtClean="0"/>
              <a:t>Zusätzlich </a:t>
            </a:r>
            <a:r>
              <a:rPr lang="de-CH" sz="1800" dirty="0"/>
              <a:t>zur Angebotspalette für Kulturgutscheine </a:t>
            </a:r>
            <a:r>
              <a:rPr lang="de-CH" sz="1800" dirty="0" smtClean="0"/>
              <a:t>haben Schulen </a:t>
            </a:r>
            <a:r>
              <a:rPr lang="de-CH" sz="1800" dirty="0"/>
              <a:t>die Möglichkeit, sich für ausgewählte </a:t>
            </a:r>
            <a:r>
              <a:rPr lang="de-CH" sz="1800" dirty="0" smtClean="0"/>
              <a:t>Kulturangebote und -projekte anzumelden.</a:t>
            </a:r>
          </a:p>
          <a:p>
            <a:pPr>
              <a:lnSpc>
                <a:spcPct val="114000"/>
              </a:lnSpc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381127"/>
            <a:ext cx="5024655" cy="50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49924" y="2431204"/>
            <a:ext cx="6480720" cy="265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CH" altLang="de-DE" dirty="0" smtClean="0"/>
              <a:t>Kulturelle </a:t>
            </a:r>
            <a:r>
              <a:rPr lang="de-CH" altLang="de-DE" dirty="0"/>
              <a:t>Impulse in den </a:t>
            </a:r>
            <a:r>
              <a:rPr lang="de-CH" altLang="de-DE" dirty="0" smtClean="0"/>
              <a:t>Schulalltag integrieren, </a:t>
            </a:r>
          </a:p>
          <a:p>
            <a:pPr>
              <a:lnSpc>
                <a:spcPct val="114000"/>
              </a:lnSpc>
            </a:pPr>
            <a:r>
              <a:rPr lang="de-CH" altLang="de-DE" dirty="0" smtClean="0"/>
              <a:t>zur Entfaltung </a:t>
            </a:r>
            <a:r>
              <a:rPr lang="de-CH" altLang="de-DE" dirty="0"/>
              <a:t>und Stärkung </a:t>
            </a:r>
            <a:r>
              <a:rPr lang="de-CH" altLang="de-DE" dirty="0" smtClean="0"/>
              <a:t>…</a:t>
            </a:r>
          </a:p>
          <a:p>
            <a:pPr>
              <a:lnSpc>
                <a:spcPct val="114000"/>
              </a:lnSpc>
            </a:pPr>
            <a:endParaRPr lang="de-CH" altLang="de-DE" sz="1000" dirty="0"/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 smtClean="0"/>
              <a:t>des </a:t>
            </a:r>
            <a:r>
              <a:rPr lang="de-CH" altLang="de-DE" b="1" dirty="0"/>
              <a:t>kreativen </a:t>
            </a:r>
            <a:r>
              <a:rPr lang="de-CH" altLang="de-DE" b="1" dirty="0" smtClean="0"/>
              <a:t>Potentials,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 smtClean="0"/>
              <a:t>der</a:t>
            </a:r>
            <a:r>
              <a:rPr lang="de-CH" altLang="de-DE" b="1" dirty="0" smtClean="0"/>
              <a:t> kulturellen Neugier,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 smtClean="0"/>
              <a:t>der </a:t>
            </a:r>
            <a:r>
              <a:rPr lang="de-CH" altLang="de-DE" b="1" dirty="0" smtClean="0"/>
              <a:t>Mitgestaltungkraft an «Schule»,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 </a:t>
            </a:r>
            <a:r>
              <a:rPr lang="de-CH" altLang="de-DE" b="1" dirty="0"/>
              <a:t>überfachlichen und fachlichen </a:t>
            </a:r>
            <a:r>
              <a:rPr lang="de-CH" altLang="de-DE" b="1" dirty="0" smtClean="0"/>
              <a:t>Kompetenzen</a:t>
            </a:r>
          </a:p>
          <a:p>
            <a:pPr>
              <a:lnSpc>
                <a:spcPct val="114000"/>
              </a:lnSpc>
            </a:pPr>
            <a:endParaRPr lang="de-CH" altLang="de-DE" sz="1000" b="1" dirty="0"/>
          </a:p>
          <a:p>
            <a:pPr>
              <a:lnSpc>
                <a:spcPct val="114000"/>
              </a:lnSpc>
            </a:pPr>
            <a:r>
              <a:rPr lang="de-CH" altLang="de-DE" dirty="0" smtClean="0"/>
              <a:t>… von Schülerinnen und Schülern.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60848"/>
            <a:ext cx="3572543" cy="35725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 smtClean="0"/>
              <a:t>Potentiale kultureller Bildung an Schulen entfalten</a:t>
            </a:r>
            <a:br>
              <a:rPr lang="de-CH" sz="3400" b="1" dirty="0" smtClean="0"/>
            </a:br>
            <a:r>
              <a:rPr lang="de-CH" sz="2400" b="1" i="1" dirty="0"/>
              <a:t>Kulturimpulse im Schulalltag ermöglichen</a:t>
            </a:r>
          </a:p>
        </p:txBody>
      </p:sp>
    </p:spTree>
    <p:extLst>
      <p:ext uri="{BB962C8B-B14F-4D97-AF65-F5344CB8AC3E}">
        <p14:creationId xmlns:p14="http://schemas.microsoft.com/office/powerpoint/2010/main" val="10689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Potentiale </a:t>
            </a:r>
            <a:r>
              <a:rPr lang="de-CH" sz="3400" b="1" dirty="0" smtClean="0"/>
              <a:t>kultureller Bildung an Schulen entfalten</a:t>
            </a:r>
            <a:br>
              <a:rPr lang="de-CH" sz="3400" b="1" dirty="0" smtClean="0"/>
            </a:br>
            <a:r>
              <a:rPr lang="de-CH" sz="2400" b="1" i="1" dirty="0" smtClean="0"/>
              <a:t>Professionelle Kulturschaffende einbinden</a:t>
            </a:r>
            <a:endParaRPr lang="de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55256" y="2427488"/>
            <a:ext cx="7262969" cy="360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defRPr/>
            </a:pPr>
            <a:r>
              <a:rPr lang="de-CH" altLang="de-DE" b="1" dirty="0" smtClean="0"/>
              <a:t>Professionelle Kulturschaffende bringen …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 smtClean="0"/>
              <a:t>ihre </a:t>
            </a:r>
            <a:r>
              <a:rPr lang="de-CH" altLang="de-DE" b="1" dirty="0"/>
              <a:t>künstlerische Expertise: </a:t>
            </a:r>
            <a:endParaRPr lang="de-CH" altLang="de-DE" b="1" dirty="0" smtClean="0"/>
          </a:p>
          <a:p>
            <a:pPr lvl="2" indent="-457200">
              <a:lnSpc>
                <a:spcPct val="114000"/>
              </a:lnSpc>
              <a:defRPr/>
            </a:pPr>
            <a:r>
              <a:rPr lang="de-CH" altLang="de-DE" dirty="0" smtClean="0"/>
              <a:t>handwerkliches </a:t>
            </a:r>
            <a:r>
              <a:rPr lang="de-CH" altLang="de-DE" dirty="0"/>
              <a:t>Können und künstlerische </a:t>
            </a:r>
            <a:r>
              <a:rPr lang="de-CH" altLang="de-DE" dirty="0" smtClean="0"/>
              <a:t>Techniken,</a:t>
            </a:r>
            <a:endParaRPr lang="de-CH" altLang="de-DE" dirty="0"/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eine andere </a:t>
            </a:r>
            <a:r>
              <a:rPr lang="de-CH" altLang="de-DE" b="1" dirty="0" smtClean="0"/>
              <a:t>Perspektive: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de-CH" altLang="de-DE" dirty="0" smtClean="0"/>
              <a:t>Einblick </a:t>
            </a:r>
            <a:r>
              <a:rPr lang="de-CH" altLang="de-DE" dirty="0"/>
              <a:t>in künstlerische Denk- und </a:t>
            </a:r>
            <a:r>
              <a:rPr lang="de-CH" altLang="de-DE" dirty="0" smtClean="0"/>
              <a:t>Arbeitsweisen,</a:t>
            </a:r>
            <a:endParaRPr lang="de-CH" altLang="de-DE" dirty="0"/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eine andere Arbeitsweise: </a:t>
            </a:r>
            <a:endParaRPr lang="de-CH" altLang="de-DE" b="1" dirty="0" smtClean="0"/>
          </a:p>
          <a:p>
            <a:pPr marL="457200" lvl="2">
              <a:lnSpc>
                <a:spcPct val="114000"/>
              </a:lnSpc>
              <a:defRPr/>
            </a:pPr>
            <a:r>
              <a:rPr lang="de-CH" altLang="de-DE" dirty="0" smtClean="0"/>
              <a:t>Freiräume </a:t>
            </a:r>
            <a:r>
              <a:rPr lang="de-CH" altLang="de-DE" dirty="0"/>
              <a:t>zum Entdecken, Experimentieren, </a:t>
            </a:r>
            <a:r>
              <a:rPr lang="de-CH" altLang="de-DE" dirty="0" smtClean="0"/>
              <a:t>Improvisieren, Gestalten </a:t>
            </a:r>
          </a:p>
          <a:p>
            <a:pPr marL="457200" lvl="2">
              <a:lnSpc>
                <a:spcPct val="114000"/>
              </a:lnSpc>
              <a:defRPr/>
            </a:pPr>
            <a:endParaRPr lang="de-CH" altLang="de-DE" sz="1000" dirty="0" smtClean="0"/>
          </a:p>
          <a:p>
            <a:pPr marL="0" lvl="1">
              <a:lnSpc>
                <a:spcPct val="114000"/>
              </a:lnSpc>
              <a:defRPr/>
            </a:pPr>
            <a:r>
              <a:rPr lang="de-CH" altLang="de-DE" dirty="0" smtClean="0"/>
              <a:t>… in die Schule ein.</a:t>
            </a:r>
          </a:p>
          <a:p>
            <a:pPr marL="0" lvl="1">
              <a:lnSpc>
                <a:spcPct val="114000"/>
              </a:lnSpc>
              <a:defRPr/>
            </a:pPr>
            <a:endParaRPr lang="de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de-CH" altLang="de-DE" dirty="0"/>
              <a:t>Sie bringen dadurch neue Impulse ins Schulhaus</a:t>
            </a:r>
            <a:r>
              <a:rPr lang="de-CH" altLang="de-DE" dirty="0" smtClean="0"/>
              <a:t>.</a:t>
            </a:r>
            <a:endParaRPr lang="de-CH" alt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343005" cy="53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Potentiale </a:t>
            </a:r>
            <a:r>
              <a:rPr lang="de-CH" sz="3400" b="1" dirty="0" smtClean="0"/>
              <a:t>kultureller Bildung an Schulen entfalten</a:t>
            </a:r>
            <a:br>
              <a:rPr lang="de-CH" sz="3400" b="1" dirty="0" smtClean="0"/>
            </a:br>
            <a:r>
              <a:rPr lang="de-CH" sz="2400" b="1" i="1" dirty="0" smtClean="0"/>
              <a:t>Kulturverantwortliche in Schulen etablieren</a:t>
            </a:r>
            <a:endParaRPr lang="de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49924" y="2155945"/>
            <a:ext cx="7378408" cy="423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CH" dirty="0"/>
              <a:t>Der Kanton Bern stärkt mit dem Netzwerk «Kulturverantwortliche in </a:t>
            </a:r>
            <a:r>
              <a:rPr lang="de-CH" dirty="0" smtClean="0"/>
              <a:t>Schulen» die </a:t>
            </a:r>
            <a:r>
              <a:rPr lang="de-CH" dirty="0"/>
              <a:t>kulturelle </a:t>
            </a:r>
            <a:r>
              <a:rPr lang="de-CH" dirty="0" smtClean="0"/>
              <a:t>und künstlerische Bildung </a:t>
            </a:r>
            <a:r>
              <a:rPr lang="de-CH" dirty="0"/>
              <a:t>an Schulen. </a:t>
            </a:r>
          </a:p>
          <a:p>
            <a:pPr>
              <a:lnSpc>
                <a:spcPct val="114000"/>
              </a:lnSpc>
            </a:pPr>
            <a:r>
              <a:rPr lang="de-CH" altLang="de-DE" b="1" dirty="0" smtClean="0"/>
              <a:t>Die </a:t>
            </a:r>
            <a:r>
              <a:rPr lang="de-CH" altLang="de-DE" b="1" dirty="0"/>
              <a:t>kulturverantwortliche Person unterstützt das Kollegium </a:t>
            </a:r>
            <a:r>
              <a:rPr lang="de-CH" altLang="de-DE" b="1" dirty="0" smtClean="0"/>
              <a:t>und die </a:t>
            </a:r>
            <a:r>
              <a:rPr lang="de-CH" altLang="de-DE" b="1" dirty="0"/>
              <a:t>Schulleitung </a:t>
            </a:r>
            <a:r>
              <a:rPr lang="de-CH" altLang="de-DE" b="1" dirty="0" smtClean="0"/>
              <a:t>zum Beispiel darin,</a:t>
            </a:r>
          </a:p>
          <a:p>
            <a:pPr>
              <a:lnSpc>
                <a:spcPct val="114000"/>
              </a:lnSpc>
            </a:pPr>
            <a:endParaRPr lang="de-CH" altLang="de-DE" sz="1000" b="1" dirty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dirty="0"/>
              <a:t>dass Kultur als wesentlicher Bestandteil der ganzheitlichen Bildung in den Schulalltag </a:t>
            </a:r>
            <a:r>
              <a:rPr lang="de-CH" dirty="0" smtClean="0"/>
              <a:t>einfliesst,</a:t>
            </a:r>
            <a:endParaRPr lang="de-CH" dirty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dirty="0" smtClean="0"/>
              <a:t>dass Wissen &amp; Erfahrung über Kulturvermittlungsangebote </a:t>
            </a:r>
            <a:r>
              <a:rPr lang="de-CH" altLang="de-DE" dirty="0"/>
              <a:t>und Finanzierungsmöglichkeiten ins </a:t>
            </a:r>
            <a:r>
              <a:rPr lang="de-CH" altLang="de-DE" dirty="0" smtClean="0"/>
              <a:t>Schulhaus fliessen,</a:t>
            </a:r>
            <a:endParaRPr lang="de-CH" altLang="de-DE" dirty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dirty="0" smtClean="0"/>
              <a:t>das kulturelle Profil (projektbezogenes Vorgehen bis hin zur Kulturschule) der Schule zu schärfen.</a:t>
            </a:r>
          </a:p>
          <a:p>
            <a:pPr>
              <a:lnSpc>
                <a:spcPct val="114000"/>
              </a:lnSpc>
              <a:defRPr/>
            </a:pPr>
            <a:endParaRPr lang="de-CH" sz="1000" dirty="0" smtClean="0"/>
          </a:p>
          <a:p>
            <a:pPr>
              <a:lnSpc>
                <a:spcPct val="114000"/>
              </a:lnSpc>
              <a:defRPr/>
            </a:pPr>
            <a:r>
              <a:rPr lang="de-CH" altLang="de-DE" b="1" dirty="0" smtClean="0"/>
              <a:t>Weitere Informationen und Anmeldung:</a:t>
            </a:r>
            <a:endParaRPr lang="de-CH" altLang="de-DE" b="1" dirty="0"/>
          </a:p>
          <a:p>
            <a:pPr>
              <a:lnSpc>
                <a:spcPct val="114000"/>
              </a:lnSpc>
              <a:defRPr/>
            </a:pPr>
            <a:r>
              <a:rPr lang="de-CH" dirty="0" smtClean="0">
                <a:hlinkClick r:id="rId2"/>
              </a:rPr>
              <a:t>Kulturverantwortliche in Schulen (</a:t>
            </a:r>
            <a:r>
              <a:rPr lang="de-CH" dirty="0" err="1" smtClean="0">
                <a:hlinkClick r:id="rId2"/>
              </a:rPr>
              <a:t>KViS</a:t>
            </a:r>
            <a:r>
              <a:rPr lang="de-CH" dirty="0" smtClean="0">
                <a:hlinkClick r:id="rId2"/>
              </a:rPr>
              <a:t>)</a:t>
            </a:r>
            <a:endParaRPr lang="de-CH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3" y="1556792"/>
            <a:ext cx="5121307" cy="51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8" y="4548863"/>
            <a:ext cx="1969084" cy="1969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60" y="3700983"/>
            <a:ext cx="2824361" cy="282436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82418" y="2149249"/>
            <a:ext cx="423346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 smtClean="0"/>
              <a:t>Reisen an Kulturorte:</a:t>
            </a:r>
            <a:endParaRPr lang="de-CH" dirty="0" smtClean="0"/>
          </a:p>
          <a:p>
            <a:pPr marL="0" lvl="1">
              <a:defRPr/>
            </a:pPr>
            <a:r>
              <a:rPr lang="de-CH" dirty="0" smtClean="0"/>
              <a:t>z. B. an Museen, Aufführungsorte, Denkmäler, Archäologische Stätten …</a:t>
            </a:r>
          </a:p>
          <a:p>
            <a:pPr marL="0" lvl="1">
              <a:defRPr/>
            </a:pPr>
            <a:endParaRPr lang="de-CH" sz="1000" b="1" dirty="0" smtClean="0"/>
          </a:p>
          <a:p>
            <a:pPr marL="0" lvl="1">
              <a:defRPr/>
            </a:pPr>
            <a:r>
              <a:rPr lang="de-CH" b="1" dirty="0" smtClean="0"/>
              <a:t>Reisegutschein </a:t>
            </a:r>
            <a:r>
              <a:rPr lang="de-CH" b="1" dirty="0"/>
              <a:t>beantragen: </a:t>
            </a:r>
            <a:r>
              <a:rPr lang="de-CH" dirty="0" smtClean="0">
                <a:hlinkClick r:id="rId4"/>
              </a:rPr>
              <a:t>Angebotspalette</a:t>
            </a:r>
            <a:r>
              <a:rPr lang="de-CH" b="1" dirty="0" smtClean="0"/>
              <a:t> </a:t>
            </a:r>
            <a:r>
              <a:rPr lang="de-CH" dirty="0" smtClean="0"/>
              <a:t>nutzen</a:t>
            </a:r>
            <a:r>
              <a:rPr lang="de-CH" b="1" dirty="0" smtClean="0"/>
              <a:t> </a:t>
            </a:r>
            <a:r>
              <a:rPr lang="de-CH" altLang="de-DE" b="1" dirty="0" smtClean="0"/>
              <a:t>oder </a:t>
            </a:r>
          </a:p>
          <a:p>
            <a:pPr marL="0" lvl="1">
              <a:defRPr/>
            </a:pPr>
            <a:r>
              <a:rPr lang="de-CH" u="sng" dirty="0" smtClean="0"/>
              <a:t>eigenen </a:t>
            </a:r>
            <a:r>
              <a:rPr lang="de-CH" u="sng" dirty="0" smtClean="0">
                <a:hlinkClick r:id="rId5"/>
              </a:rPr>
              <a:t>Kulturort-</a:t>
            </a:r>
            <a:r>
              <a:rPr lang="de-CH" u="sng" dirty="0" smtClean="0"/>
              <a:t>Vorschlag einreichen</a:t>
            </a:r>
            <a:endParaRPr lang="de-CH" altLang="de-DE" u="sng" dirty="0"/>
          </a:p>
        </p:txBody>
      </p:sp>
      <p:sp>
        <p:nvSpPr>
          <p:cNvPr id="14" name="Rechteck 13"/>
          <p:cNvSpPr/>
          <p:nvPr/>
        </p:nvSpPr>
        <p:spPr>
          <a:xfrm>
            <a:off x="7286543" y="2287749"/>
            <a:ext cx="46421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 smtClean="0"/>
              <a:t>Workshops / Lesungen / Konzerte / Aufführungen …</a:t>
            </a:r>
          </a:p>
          <a:p>
            <a:pPr marL="0" lvl="1">
              <a:defRPr/>
            </a:pPr>
            <a:endParaRPr lang="de-CH" sz="1000" b="1" dirty="0" smtClean="0"/>
          </a:p>
          <a:p>
            <a:pPr marL="0" lvl="1">
              <a:defRPr/>
            </a:pPr>
            <a:r>
              <a:rPr lang="de-CH" b="1" dirty="0" smtClean="0"/>
              <a:t>Projektgutschein beantragen:</a:t>
            </a:r>
            <a:endParaRPr lang="de-CH" b="1" dirty="0">
              <a:hlinkClick r:id="rId4"/>
            </a:endParaRPr>
          </a:p>
          <a:p>
            <a:pPr marL="0" lvl="1">
              <a:defRPr/>
            </a:pPr>
            <a:r>
              <a:rPr lang="de-CH" dirty="0" smtClean="0">
                <a:hlinkClick r:id="rId4"/>
              </a:rPr>
              <a:t>Angebotspalette</a:t>
            </a:r>
            <a:r>
              <a:rPr lang="de-CH" dirty="0" smtClean="0"/>
              <a:t> nutzen</a:t>
            </a:r>
            <a:r>
              <a:rPr lang="de-CH" b="1" dirty="0" smtClean="0"/>
              <a:t> oder </a:t>
            </a:r>
          </a:p>
          <a:p>
            <a:pPr marL="0" lvl="1">
              <a:defRPr/>
            </a:pPr>
            <a:r>
              <a:rPr lang="de-CH" dirty="0" smtClean="0">
                <a:hlinkClick r:id="rId5"/>
              </a:rPr>
              <a:t>eigenen Projektvorschlag einreichen</a:t>
            </a:r>
            <a:endParaRPr lang="de-CH" dirty="0"/>
          </a:p>
        </p:txBody>
      </p:sp>
      <p:sp>
        <p:nvSpPr>
          <p:cNvPr id="15" name="Rechteck 14"/>
          <p:cNvSpPr/>
          <p:nvPr/>
        </p:nvSpPr>
        <p:spPr>
          <a:xfrm>
            <a:off x="4439816" y="5170900"/>
            <a:ext cx="79583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 smtClean="0"/>
              <a:t>Vertiefende, partizipative Kulturprojekte:</a:t>
            </a:r>
          </a:p>
          <a:p>
            <a:pPr marL="0" lvl="1">
              <a:defRPr/>
            </a:pPr>
            <a:endParaRPr lang="de-CH" sz="1000" b="1" dirty="0" smtClean="0"/>
          </a:p>
          <a:p>
            <a:pPr marL="0" lvl="1">
              <a:defRPr/>
            </a:pPr>
            <a:r>
              <a:rPr lang="de-CH" altLang="de-DE" b="1" dirty="0" err="1" smtClean="0"/>
              <a:t>KidS</a:t>
            </a:r>
            <a:r>
              <a:rPr lang="de-CH" altLang="de-DE" b="1" dirty="0" smtClean="0"/>
              <a:t> </a:t>
            </a:r>
            <a:r>
              <a:rPr lang="de-CH" altLang="de-DE" dirty="0"/>
              <a:t>(</a:t>
            </a:r>
            <a:r>
              <a:rPr lang="de-CH" altLang="de-DE" b="1" dirty="0"/>
              <a:t>K</a:t>
            </a:r>
            <a:r>
              <a:rPr lang="de-CH" altLang="de-DE" dirty="0"/>
              <a:t>ulturprojekte </a:t>
            </a:r>
            <a:r>
              <a:rPr lang="de-CH" altLang="de-DE" b="1" dirty="0"/>
              <a:t>i</a:t>
            </a:r>
            <a:r>
              <a:rPr lang="de-CH" altLang="de-DE" dirty="0"/>
              <a:t>n </a:t>
            </a:r>
            <a:r>
              <a:rPr lang="de-CH" altLang="de-DE" b="1" dirty="0"/>
              <a:t>d</a:t>
            </a:r>
            <a:r>
              <a:rPr lang="de-CH" altLang="de-DE" dirty="0"/>
              <a:t>er </a:t>
            </a:r>
            <a:r>
              <a:rPr lang="de-CH" altLang="de-DE" b="1" dirty="0"/>
              <a:t>S</a:t>
            </a:r>
            <a:r>
              <a:rPr lang="de-CH" altLang="de-DE" dirty="0"/>
              <a:t>chule) </a:t>
            </a:r>
            <a:r>
              <a:rPr lang="de-CH" altLang="de-DE" dirty="0" smtClean="0"/>
              <a:t>beantragen &amp;</a:t>
            </a:r>
            <a:endParaRPr lang="de-CH" dirty="0" smtClean="0">
              <a:hlinkClick r:id="rId6"/>
            </a:endParaRPr>
          </a:p>
          <a:p>
            <a:pPr marL="0" lvl="1">
              <a:defRPr/>
            </a:pPr>
            <a:r>
              <a:rPr lang="de-CH" dirty="0" smtClean="0">
                <a:hlinkClick r:id="rId6"/>
              </a:rPr>
              <a:t>eigenen Projektvorschlag einreichen</a:t>
            </a:r>
            <a:endParaRPr lang="de-CH" dirty="0"/>
          </a:p>
          <a:p>
            <a:pPr marL="0" lvl="1">
              <a:defRPr/>
            </a:pPr>
            <a:endParaRPr lang="de-CH" dirty="0" smtClean="0"/>
          </a:p>
        </p:txBody>
      </p:sp>
      <p:sp>
        <p:nvSpPr>
          <p:cNvPr id="3" name="Rechteck 2"/>
          <p:cNvSpPr/>
          <p:nvPr/>
        </p:nvSpPr>
        <p:spPr>
          <a:xfrm rot="16200000">
            <a:off x="-302792" y="2949009"/>
            <a:ext cx="1751430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kurzfristig</a:t>
            </a:r>
            <a:endParaRPr lang="de-CH" dirty="0"/>
          </a:p>
        </p:txBody>
      </p:sp>
      <p:sp>
        <p:nvSpPr>
          <p:cNvPr id="16" name="Rechteck 15"/>
          <p:cNvSpPr/>
          <p:nvPr/>
        </p:nvSpPr>
        <p:spPr>
          <a:xfrm rot="16200000">
            <a:off x="3603852" y="5733625"/>
            <a:ext cx="1311245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mittelfristig</a:t>
            </a:r>
            <a:endParaRPr lang="de-CH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 smtClean="0"/>
              <a:t>Finanzielle Beiträge beantragen</a:t>
            </a:r>
            <a:br>
              <a:rPr lang="de-CH" sz="3400" b="1" dirty="0" smtClean="0"/>
            </a:br>
            <a:r>
              <a:rPr lang="de-CH" sz="3000" i="1" dirty="0" smtClean="0"/>
              <a:t>Kulturgutscheine, </a:t>
            </a:r>
            <a:r>
              <a:rPr lang="de-CH" sz="3000" i="1" dirty="0" err="1" smtClean="0"/>
              <a:t>KidS</a:t>
            </a:r>
            <a:endParaRPr lang="de-CH" sz="3000" i="1" dirty="0"/>
          </a:p>
        </p:txBody>
      </p:sp>
      <p:sp>
        <p:nvSpPr>
          <p:cNvPr id="18" name="Rechteck 17"/>
          <p:cNvSpPr/>
          <p:nvPr/>
        </p:nvSpPr>
        <p:spPr>
          <a:xfrm rot="16200000">
            <a:off x="6017762" y="3247720"/>
            <a:ext cx="2149011" cy="36068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kurz – mittelfristig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49" y="1838836"/>
            <a:ext cx="2163052" cy="21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 smtClean="0"/>
              <a:t>Finanzielle Beiträge beantragen</a:t>
            </a:r>
            <a:br>
              <a:rPr lang="de-CH" sz="3400" b="1" dirty="0" smtClean="0"/>
            </a:br>
            <a:r>
              <a:rPr lang="de-CH" sz="2400" b="1" i="1" dirty="0" smtClean="0"/>
              <a:t>Kulturgutscheine für Projekte/Reisen</a:t>
            </a:r>
            <a:endParaRPr lang="de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262" y="209495"/>
            <a:ext cx="321625" cy="108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43849" y="2164407"/>
            <a:ext cx="788246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 smtClean="0"/>
              <a:t>Beiträge bis zu CHF 800 pro Klasse/Gruppe </a:t>
            </a:r>
            <a:r>
              <a:rPr lang="de-CH" altLang="de-DE" dirty="0" smtClean="0"/>
              <a:t>für kurze bis mittelfristige </a:t>
            </a:r>
            <a:r>
              <a:rPr lang="de-CH" altLang="de-DE" b="1" dirty="0" smtClean="0"/>
              <a:t>Projekte sowie Reisen </a:t>
            </a:r>
            <a:r>
              <a:rPr lang="de-CH" altLang="de-DE" dirty="0" smtClean="0"/>
              <a:t>an Kulturorte. 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Anträge können für mehrere Klassen/Gruppen gestellt werden – sinnvoll bei Projektgutscheinen: für Projekte bis circa 10 Lektionen.</a:t>
            </a:r>
            <a:endParaRPr lang="de-CH" altLang="de-DE" sz="1000" b="1" dirty="0" smtClean="0"/>
          </a:p>
          <a:p>
            <a:pPr>
              <a:spcAft>
                <a:spcPts val="600"/>
              </a:spcAft>
            </a:pPr>
            <a:endParaRPr lang="de-CH" altLang="de-DE" dirty="0" smtClean="0"/>
          </a:p>
          <a:p>
            <a:pPr>
              <a:spcAft>
                <a:spcPts val="600"/>
              </a:spcAft>
            </a:pPr>
            <a:r>
              <a:rPr lang="de-CH" altLang="de-DE" dirty="0" smtClean="0"/>
              <a:t>Projekt- und Reisegutscheine beantragen:</a:t>
            </a:r>
          </a:p>
          <a:p>
            <a:pPr marL="0" lvl="1">
              <a:defRPr/>
            </a:pPr>
            <a:r>
              <a:rPr lang="de-CH" dirty="0">
                <a:hlinkClick r:id="rId2"/>
              </a:rPr>
              <a:t>v</a:t>
            </a:r>
            <a:r>
              <a:rPr lang="de-CH" dirty="0" smtClean="0">
                <a:hlinkClick r:id="rId2"/>
              </a:rPr>
              <a:t>on der Angebotspalette</a:t>
            </a:r>
            <a:r>
              <a:rPr lang="de-CH" dirty="0" smtClean="0"/>
              <a:t> buchen </a:t>
            </a:r>
            <a:r>
              <a:rPr lang="de-CH" b="1" dirty="0" smtClean="0"/>
              <a:t>oder </a:t>
            </a:r>
            <a:r>
              <a:rPr lang="de-CH" dirty="0" smtClean="0">
                <a:hlinkClick r:id="rId3"/>
              </a:rPr>
              <a:t>eigenen </a:t>
            </a:r>
            <a:r>
              <a:rPr lang="de-CH" dirty="0">
                <a:hlinkClick r:id="rId3"/>
              </a:rPr>
              <a:t>Projektvorschlag einreichen</a:t>
            </a:r>
            <a:endParaRPr lang="de-CH" dirty="0"/>
          </a:p>
          <a:p>
            <a:pPr>
              <a:spcAft>
                <a:spcPts val="600"/>
              </a:spcAft>
            </a:pPr>
            <a:endParaRPr lang="de-CH" altLang="de-DE" sz="1000" dirty="0" smtClean="0"/>
          </a:p>
          <a:p>
            <a:pPr>
              <a:spcAft>
                <a:spcPts val="600"/>
              </a:spcAft>
            </a:pPr>
            <a:r>
              <a:rPr lang="de-CH" altLang="de-DE" dirty="0" smtClean="0"/>
              <a:t>Dadurch können Projekt- und Reisevorschläge von der Angebotspalette genutzt, aber auch eigene Projekt- und Reisevorschläge eingereicht werden. </a:t>
            </a:r>
          </a:p>
          <a:p>
            <a:pPr>
              <a:spcAft>
                <a:spcPts val="600"/>
              </a:spcAft>
            </a:pPr>
            <a:endParaRPr lang="de-CH" altLang="de-DE" sz="1000" b="1" dirty="0" smtClean="0"/>
          </a:p>
          <a:p>
            <a:pPr>
              <a:spcAft>
                <a:spcPts val="600"/>
              </a:spcAft>
            </a:pPr>
            <a:r>
              <a:rPr lang="de-CH" altLang="de-DE" b="1" dirty="0" smtClean="0"/>
              <a:t>Weitere Informationen:</a:t>
            </a:r>
          </a:p>
          <a:p>
            <a:pPr>
              <a:spcAft>
                <a:spcPts val="600"/>
              </a:spcAft>
            </a:pPr>
            <a:r>
              <a:rPr lang="de-CH" dirty="0" smtClean="0">
                <a:hlinkClick r:id="rId3"/>
              </a:rPr>
              <a:t>Kulturgutscheine – Projektgutscheine und Reisegutscheine</a:t>
            </a:r>
            <a:endParaRPr lang="de-CH" dirty="0" smtClean="0"/>
          </a:p>
          <a:p>
            <a:pPr>
              <a:spcAft>
                <a:spcPts val="600"/>
              </a:spcAft>
            </a:pPr>
            <a:endParaRPr lang="de-CH" altLang="de-DE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2100077"/>
            <a:ext cx="4536504" cy="45365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16200000">
            <a:off x="1560650" y="4183151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</a:t>
            </a:r>
            <a:r>
              <a:rPr lang="de-CH" dirty="0" smtClean="0"/>
              <a:t>urz - mittelfristig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12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+PowerPoint+DE.potx" id="{6FA12627-27E6-4F12-824E-93C089A1045E}" vid="{798A22AC-85EE-42DD-B682-27BC362C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Präsentation+PowerPoint+DE</Template>
  <TotalTime>0</TotalTime>
  <Words>1157</Words>
  <Application>Microsoft Office PowerPoint</Application>
  <PresentationFormat>Breitbild</PresentationFormat>
  <Paragraphs>196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Arial (Textkörper)</vt:lpstr>
      <vt:lpstr>Roboto</vt:lpstr>
      <vt:lpstr>Symbol</vt:lpstr>
      <vt:lpstr>Times New Roman</vt:lpstr>
      <vt:lpstr>Benutzerdefiniertes Design</vt:lpstr>
      <vt:lpstr>PowerPoint-Präsentation</vt:lpstr>
      <vt:lpstr>   «Kultur und Schule»     Informationen für Schulen</vt:lpstr>
      <vt:lpstr>Inhalt</vt:lpstr>
      <vt:lpstr>Überblick «Kultur und Schule»</vt:lpstr>
      <vt:lpstr>PowerPoint-Präsentation</vt:lpstr>
      <vt:lpstr>Potentiale kultureller Bildung an Schulen entfalten Professionelle Kulturschaffende einbinden</vt:lpstr>
      <vt:lpstr>Potentiale kultureller Bildung an Schulen entfalten Kulturverantwortliche in Schulen etablieren</vt:lpstr>
      <vt:lpstr>PowerPoint-Präsentation</vt:lpstr>
      <vt:lpstr>Finanzielle Beiträge beantragen Kulturgutscheine für Projekte/Reisen</vt:lpstr>
      <vt:lpstr>Finanzielle Beiträge beantragen KidS</vt:lpstr>
      <vt:lpstr>Ausgewählte Kulturangebote und -projekte nutzen Wettbewerb tête-à-tête</vt:lpstr>
      <vt:lpstr>PowerPoint-Präsentation</vt:lpstr>
      <vt:lpstr>Kulturelle Bildungsprojekte an Schulen planen, umsetzen und reflektieren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Josi Martina, BKD-AK-KF</dc:creator>
  <cp:lastModifiedBy>Josi Martina, BKD-AK-KF</cp:lastModifiedBy>
  <cp:revision>270</cp:revision>
  <cp:lastPrinted>2022-05-09T13:47:33Z</cp:lastPrinted>
  <dcterms:created xsi:type="dcterms:W3CDTF">2021-09-13T12:36:31Z</dcterms:created>
  <dcterms:modified xsi:type="dcterms:W3CDTF">2023-03-23T09:10:01Z</dcterms:modified>
</cp:coreProperties>
</file>